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</p:sldMasterIdLst>
  <p:notesMasterIdLst>
    <p:notesMasterId r:id="rId64"/>
  </p:notesMasterIdLst>
  <p:sldIdLst>
    <p:sldId id="526" r:id="rId7"/>
    <p:sldId id="414" r:id="rId8"/>
    <p:sldId id="416" r:id="rId9"/>
    <p:sldId id="415" r:id="rId10"/>
    <p:sldId id="417" r:id="rId11"/>
    <p:sldId id="419" r:id="rId12"/>
    <p:sldId id="420" r:id="rId13"/>
    <p:sldId id="421" r:id="rId14"/>
    <p:sldId id="422" r:id="rId15"/>
    <p:sldId id="423" r:id="rId16"/>
    <p:sldId id="424" r:id="rId17"/>
    <p:sldId id="425" r:id="rId18"/>
    <p:sldId id="426" r:id="rId19"/>
    <p:sldId id="461" r:id="rId20"/>
    <p:sldId id="462" r:id="rId21"/>
    <p:sldId id="463" r:id="rId22"/>
    <p:sldId id="530" r:id="rId23"/>
    <p:sldId id="527" r:id="rId24"/>
    <p:sldId id="528" r:id="rId25"/>
    <p:sldId id="529" r:id="rId26"/>
    <p:sldId id="464" r:id="rId27"/>
    <p:sldId id="465" r:id="rId28"/>
    <p:sldId id="466" r:id="rId29"/>
    <p:sldId id="467" r:id="rId30"/>
    <p:sldId id="468" r:id="rId31"/>
    <p:sldId id="469" r:id="rId32"/>
    <p:sldId id="470" r:id="rId33"/>
    <p:sldId id="471" r:id="rId34"/>
    <p:sldId id="472" r:id="rId35"/>
    <p:sldId id="473" r:id="rId36"/>
    <p:sldId id="495" r:id="rId37"/>
    <p:sldId id="496" r:id="rId38"/>
    <p:sldId id="533" r:id="rId39"/>
    <p:sldId id="534" r:id="rId40"/>
    <p:sldId id="532" r:id="rId41"/>
    <p:sldId id="531" r:id="rId42"/>
    <p:sldId id="499" r:id="rId43"/>
    <p:sldId id="500" r:id="rId44"/>
    <p:sldId id="501" r:id="rId45"/>
    <p:sldId id="502" r:id="rId46"/>
    <p:sldId id="503" r:id="rId47"/>
    <p:sldId id="504" r:id="rId48"/>
    <p:sldId id="505" r:id="rId49"/>
    <p:sldId id="506" r:id="rId50"/>
    <p:sldId id="507" r:id="rId51"/>
    <p:sldId id="508" r:id="rId52"/>
    <p:sldId id="509" r:id="rId53"/>
    <p:sldId id="510" r:id="rId54"/>
    <p:sldId id="511" r:id="rId55"/>
    <p:sldId id="512" r:id="rId56"/>
    <p:sldId id="513" r:id="rId57"/>
    <p:sldId id="514" r:id="rId58"/>
    <p:sldId id="515" r:id="rId59"/>
    <p:sldId id="516" r:id="rId60"/>
    <p:sldId id="517" r:id="rId61"/>
    <p:sldId id="284" r:id="rId62"/>
    <p:sldId id="285" r:id="rId63"/>
  </p:sldIdLst>
  <p:sldSz cx="9144000" cy="6858000" type="screen4x3"/>
  <p:notesSz cx="6858000" cy="9144000"/>
  <p:defaultTextStyle>
    <a:defPPr>
      <a:defRPr lang="sr-Latn-CS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5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58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4660" autoAdjust="0"/>
  </p:normalViewPr>
  <p:slideViewPr>
    <p:cSldViewPr>
      <p:cViewPr varScale="1">
        <p:scale>
          <a:sx n="116" d="100"/>
          <a:sy n="116" d="100"/>
        </p:scale>
        <p:origin x="1332" y="138"/>
      </p:cViewPr>
      <p:guideLst>
        <p:guide orient="horz" pos="2160"/>
        <p:guide pos="285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slide" Target="slides/slide57.xml"/><Relationship Id="rId68" Type="http://schemas.openxmlformats.org/officeDocument/2006/relationships/tableStyles" Target="tableStyle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61" Type="http://schemas.openxmlformats.org/officeDocument/2006/relationships/slide" Target="slides/slide55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theme" Target="theme/theme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r-Latn-CS" altLang="en-US"/>
          </a:p>
        </p:txBody>
      </p:sp>
      <p:sp>
        <p:nvSpPr>
          <p:cNvPr id="6147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sr-Latn-CS" altLang="en-US"/>
          </a:p>
        </p:txBody>
      </p:sp>
      <p:sp>
        <p:nvSpPr>
          <p:cNvPr id="7172" name="Slide Image Placeholder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sp>
      <p:sp>
        <p:nvSpPr>
          <p:cNvPr id="7173" name="Notes Placeholder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zh-CN" altLang="en-US" smtClean="0"/>
          </a:p>
        </p:txBody>
      </p:sp>
      <p:sp>
        <p:nvSpPr>
          <p:cNvPr id="6150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r-Latn-CS" altLang="en-US"/>
          </a:p>
        </p:txBody>
      </p:sp>
      <p:sp>
        <p:nvSpPr>
          <p:cNvPr id="6151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FC1B797-F38D-42A6-9FA2-049C87664D23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4170318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 noChangeArrowheads="1"/>
          </p:cNvSpPr>
          <p:nvPr>
            <p:ph type="sldImg" idx="4294967295"/>
          </p:nvPr>
        </p:nvSpPr>
        <p:spPr/>
      </p:sp>
      <p:sp>
        <p:nvSpPr>
          <p:cNvPr id="51202" name="Text Placeholder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51203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algn="l" eaLnBrk="0" hangingPunct="0"/>
            <a:fld id="{2C9FF224-3259-4DAF-81BF-28AE5B78D83A}" type="slidenum">
              <a:rPr lang="en-US" altLang="en-US" sz="1800">
                <a:latin typeface="Calibri" pitchFamily="34" charset="0"/>
                <a:ea typeface="SimSun" pitchFamily="2" charset="-122"/>
              </a:rPr>
              <a:pPr algn="l" eaLnBrk="0" hangingPunct="0"/>
              <a:t>45</a:t>
            </a:fld>
            <a:endParaRPr lang="en-US" altLang="en-US" sz="1800">
              <a:latin typeface="Calibri" pitchFamily="34" charset="0"/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6726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1" smtClean="0"/>
              <a:t>Click to edit Master subtitle style</a:t>
            </a:r>
            <a:endParaRPr lang="en-US" noProof="1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0B1EC1-D1CC-44F0-A46A-F89AC0B70E19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06CB80-A8A1-4C73-935D-8B54E475D01A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0910" y="530225"/>
            <a:ext cx="2045890" cy="5507038"/>
          </a:xfrm>
        </p:spPr>
        <p:txBody>
          <a:bodyPr vert="eaVert"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6019069" cy="5507038"/>
          </a:xfrm>
        </p:spPr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47F807-0D62-4581-8C1C-401321EBD7B0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1" smtClean="0"/>
              <a:t>Click to edit Master subtitle style</a:t>
            </a:r>
            <a:endParaRPr lang="en-US" noProof="1"/>
          </a:p>
        </p:txBody>
      </p:sp>
      <p:sp>
        <p:nvSpPr>
          <p:cNvPr id="4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A35FE1-94C5-4494-92CE-E9C6FB708DA1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E10B03-4665-43EE-BE2C-1BE4381DB5BD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7B68F8-E3FB-471B-99FF-94D3DF2DECC0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6855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C9E1F5-C8D3-44B9-8C76-47028A449518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7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9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C68154-BCC1-43D0-B91A-B80C2C39CDE4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91EA58-8D90-4B87-B9C6-28B02D54BE29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1C5478-DEA8-457F-909B-755E150033F6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070FE2-A5E5-4DA3-947F-F8A26B884C35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FB929C-B11D-4EE5-BB34-E1D6C176B8C8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4C4B3E-09CC-4720-8225-2BDF550F15F9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BF1B7A-F6D5-4A50-8DEA-CD0B817C2D47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0910" y="530225"/>
            <a:ext cx="2045890" cy="5507038"/>
          </a:xfrm>
        </p:spPr>
        <p:txBody>
          <a:bodyPr vert="eaVert"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6019069" cy="5507038"/>
          </a:xfrm>
        </p:spPr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7B1F26-6DEF-4888-806B-022F44611548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1" smtClean="0"/>
              <a:t>Click to edit Master subtitle style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8852A9-2809-476F-82F9-976A11F51990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1FC154-2A2D-4010-9558-FE0793F0CAB9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A82364-4444-4B7A-9881-DBD849C90CC2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6855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F22333-FE21-44CE-9396-DD616CE42B26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E095C6-223B-4C39-9984-375D1D4AB0A8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41BF42-DD76-4661-ABCD-D273BE6097F9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083311-755E-4117-92BD-1F31FDB5C327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461284-01B9-46A4-B76B-8603BC41638C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8AAFE0-E688-42DA-A76D-337328F1670A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5B7C96-85AF-48A5-836E-F4F1E73FCAF9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A8C129-0382-4367-B46B-F41E45E219AB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0910" y="530225"/>
            <a:ext cx="2045890" cy="5507038"/>
          </a:xfrm>
        </p:spPr>
        <p:txBody>
          <a:bodyPr vert="eaVert"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6019069" cy="5507038"/>
          </a:xfrm>
        </p:spPr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985AF1-AB24-4713-8033-91BDFF042B50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1" smtClean="0"/>
              <a:t>Click to edit Master subtitle style</a:t>
            </a:r>
            <a:endParaRPr lang="en-US" noProof="1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0B9D01-512B-4EE1-999B-73F15F37B260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752393-7B13-4986-971F-35BBCC2696E5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26380E-4FE6-409A-91C9-CDCB2437E0F3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6855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269C27-AAF5-48B8-874A-D695482D0DAA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4D77D1-1370-4188-B614-D3D64D598C2F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0F31E-600A-4FE0-833C-7A7EB0049B39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6855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D85CDA-821C-4D4A-B780-C538AE282487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A4206F-EC8E-4105-8E6B-94B108F345FF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C3DF3C-7718-4B4D-8292-DAB454A3414F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186AA7-A338-42DB-97DB-BE3879762A3C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220749-E634-4E34-9167-CD8D41015E5B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0910" y="530225"/>
            <a:ext cx="2045890" cy="5507038"/>
          </a:xfrm>
        </p:spPr>
        <p:txBody>
          <a:bodyPr vert="eaVert"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6019069" cy="5507038"/>
          </a:xfrm>
        </p:spPr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DDC3F1-CD35-4709-BBD8-51470B98D94F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1" smtClean="0"/>
              <a:t>Click to edit Master subtitle style</a:t>
            </a:r>
            <a:endParaRPr lang="en-US" noProof="1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C35950-1C94-41CF-828A-6745F07AD01F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7A72F6-6045-4AA6-A488-46FDE0B7E5FD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24224A-F5C6-4D55-AF01-C86CA025224F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6855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8F3A11-A258-48F9-808A-58B46C257AA9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9A1EAF-6AC7-4606-B81D-746F3C2715F1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7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8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701144-AA83-441D-A01F-AB1AA0303F28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08600D-2A01-4B36-98EB-6CA8848173CA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3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770DBE-711B-4591-8533-2EA2AF870701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ED58D7-797A-4369-A743-A27538B50913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5CC1B8-E8D8-4D38-BFF0-E58BE3F5C66B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5B105E-2A84-4983-B9D4-86DCC99D0075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0910" y="530225"/>
            <a:ext cx="2045890" cy="5507038"/>
          </a:xfrm>
        </p:spPr>
        <p:txBody>
          <a:bodyPr vert="eaVert"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6019069" cy="5507038"/>
          </a:xfrm>
        </p:spPr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0809DD-F030-4662-9855-3132C11CD28D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1" smtClean="0"/>
              <a:t>Click to edit Master subtitle style</a:t>
            </a:r>
            <a:endParaRPr lang="en-US" noProof="1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CABCA5-9C4F-4DBC-8B3E-23AA43F2ECA1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3FEB7B-0D93-4C14-8520-0AD531725E28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C864F3-E2CF-4402-A395-5DB3E61A8B78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6855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504334-7BDF-44D4-9AA3-16EB2631F969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1EBC01-6050-4F49-90FD-4D84AC583DF3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951724-5FBA-41EF-96BA-F5587C02474E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1A1320-05FC-4795-87E7-12EDB9231D02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9CD4A0-9216-4CD1-8F70-E45EB07EA1E8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D6C100-E560-4F60-A57B-E13DAFF1323E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A75118-2312-4F7B-8583-BA85012D0BD1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B01902-0AE8-4EEF-849B-4CDF21795181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0910" y="530225"/>
            <a:ext cx="2045890" cy="5507038"/>
          </a:xfrm>
        </p:spPr>
        <p:txBody>
          <a:bodyPr vert="eaVert"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6019069" cy="5507038"/>
          </a:xfrm>
        </p:spPr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52BA46-067E-4495-AC27-DE52E955D1BE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Naslov i 4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 sz="quarter" hasCustomPrompt="1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bs-Latn-BA" noProof="1" smtClean="0"/>
              <a:t>Kliknite da uredite stilove prototipa naslova</a:t>
            </a:r>
            <a:endParaRPr lang="bs-Latn-BA" noProof="1"/>
          </a:p>
        </p:txBody>
      </p:sp>
      <p:sp>
        <p:nvSpPr>
          <p:cNvPr id="3" name="Čuvar mjesta sadržaja 2"/>
          <p:cNvSpPr>
            <a:spLocks noGrp="1"/>
          </p:cNvSpPr>
          <p:nvPr>
            <p:ph sz="quarter" idx="1" hasCustomPrompt="1"/>
          </p:nvPr>
        </p:nvSpPr>
        <p:spPr>
          <a:xfrm>
            <a:off x="301625" y="1600200"/>
            <a:ext cx="4194175" cy="2173288"/>
          </a:xfrm>
        </p:spPr>
        <p:txBody>
          <a:bodyPr/>
          <a:lstStyle/>
          <a:p>
            <a:pPr lvl="0"/>
            <a:r>
              <a:rPr lang="bs-Latn-BA" noProof="1" smtClean="0"/>
              <a:t>Kliknite da uredite stilove teksta prototipa</a:t>
            </a:r>
          </a:p>
          <a:p>
            <a:pPr lvl="1"/>
            <a:r>
              <a:rPr lang="bs-Latn-BA" noProof="1" smtClean="0"/>
              <a:t>Drugi nivo</a:t>
            </a:r>
          </a:p>
          <a:p>
            <a:pPr lvl="2"/>
            <a:r>
              <a:rPr lang="bs-Latn-BA" noProof="1" smtClean="0"/>
              <a:t>Treći nivo</a:t>
            </a:r>
          </a:p>
          <a:p>
            <a:pPr lvl="3"/>
            <a:r>
              <a:rPr lang="bs-Latn-BA" noProof="1" smtClean="0"/>
              <a:t>Četvrti nivo</a:t>
            </a:r>
          </a:p>
          <a:p>
            <a:pPr lvl="4"/>
            <a:r>
              <a:rPr lang="bs-Latn-BA" noProof="1" smtClean="0"/>
              <a:t>Peti nivo</a:t>
            </a:r>
            <a:endParaRPr lang="bs-Latn-BA" noProof="1"/>
          </a:p>
        </p:txBody>
      </p:sp>
      <p:sp>
        <p:nvSpPr>
          <p:cNvPr id="4" name="Čuvar mjesta sadržaja 3"/>
          <p:cNvSpPr>
            <a:spLocks noGrp="1"/>
          </p:cNvSpPr>
          <p:nvPr>
            <p:ph sz="quarter" idx="2" hasCustomPrompt="1"/>
          </p:nvPr>
        </p:nvSpPr>
        <p:spPr>
          <a:xfrm>
            <a:off x="4648200" y="1600200"/>
            <a:ext cx="4194175" cy="2173288"/>
          </a:xfrm>
        </p:spPr>
        <p:txBody>
          <a:bodyPr/>
          <a:lstStyle/>
          <a:p>
            <a:pPr lvl="0"/>
            <a:r>
              <a:rPr lang="bs-Latn-BA" noProof="1" smtClean="0"/>
              <a:t>Kliknite da uredite stilove teksta prototipa</a:t>
            </a:r>
          </a:p>
          <a:p>
            <a:pPr lvl="1"/>
            <a:r>
              <a:rPr lang="bs-Latn-BA" noProof="1" smtClean="0"/>
              <a:t>Drugi nivo</a:t>
            </a:r>
          </a:p>
          <a:p>
            <a:pPr lvl="2"/>
            <a:r>
              <a:rPr lang="bs-Latn-BA" noProof="1" smtClean="0"/>
              <a:t>Treći nivo</a:t>
            </a:r>
          </a:p>
          <a:p>
            <a:pPr lvl="3"/>
            <a:r>
              <a:rPr lang="bs-Latn-BA" noProof="1" smtClean="0"/>
              <a:t>Četvrti nivo</a:t>
            </a:r>
          </a:p>
          <a:p>
            <a:pPr lvl="4"/>
            <a:r>
              <a:rPr lang="bs-Latn-BA" noProof="1" smtClean="0"/>
              <a:t>Peti nivo</a:t>
            </a:r>
            <a:endParaRPr lang="bs-Latn-BA" noProof="1"/>
          </a:p>
        </p:txBody>
      </p:sp>
      <p:sp>
        <p:nvSpPr>
          <p:cNvPr id="5" name="Čuvar mjesta sadržaja 4"/>
          <p:cNvSpPr>
            <a:spLocks noGrp="1"/>
          </p:cNvSpPr>
          <p:nvPr>
            <p:ph sz="quarter" idx="3" hasCustomPrompt="1"/>
          </p:nvPr>
        </p:nvSpPr>
        <p:spPr>
          <a:xfrm>
            <a:off x="301625" y="3925888"/>
            <a:ext cx="4194175" cy="2173287"/>
          </a:xfrm>
        </p:spPr>
        <p:txBody>
          <a:bodyPr/>
          <a:lstStyle/>
          <a:p>
            <a:pPr lvl="0"/>
            <a:r>
              <a:rPr lang="bs-Latn-BA" noProof="1" smtClean="0"/>
              <a:t>Kliknite da uredite stilove teksta prototipa</a:t>
            </a:r>
          </a:p>
          <a:p>
            <a:pPr lvl="1"/>
            <a:r>
              <a:rPr lang="bs-Latn-BA" noProof="1" smtClean="0"/>
              <a:t>Drugi nivo</a:t>
            </a:r>
          </a:p>
          <a:p>
            <a:pPr lvl="2"/>
            <a:r>
              <a:rPr lang="bs-Latn-BA" noProof="1" smtClean="0"/>
              <a:t>Treći nivo</a:t>
            </a:r>
          </a:p>
          <a:p>
            <a:pPr lvl="3"/>
            <a:r>
              <a:rPr lang="bs-Latn-BA" noProof="1" smtClean="0"/>
              <a:t>Četvrti nivo</a:t>
            </a:r>
          </a:p>
          <a:p>
            <a:pPr lvl="4"/>
            <a:r>
              <a:rPr lang="bs-Latn-BA" noProof="1" smtClean="0"/>
              <a:t>Peti nivo</a:t>
            </a:r>
            <a:endParaRPr lang="bs-Latn-BA" noProof="1"/>
          </a:p>
        </p:txBody>
      </p:sp>
      <p:sp>
        <p:nvSpPr>
          <p:cNvPr id="6" name="Čuvar mjesta sadržaja 5"/>
          <p:cNvSpPr>
            <a:spLocks noGrp="1"/>
          </p:cNvSpPr>
          <p:nvPr>
            <p:ph sz="quarter" idx="4" hasCustomPrompt="1"/>
          </p:nvPr>
        </p:nvSpPr>
        <p:spPr>
          <a:xfrm>
            <a:off x="4648200" y="3925888"/>
            <a:ext cx="4194175" cy="2173287"/>
          </a:xfrm>
        </p:spPr>
        <p:txBody>
          <a:bodyPr/>
          <a:lstStyle/>
          <a:p>
            <a:pPr lvl="0"/>
            <a:r>
              <a:rPr lang="bs-Latn-BA" noProof="1" smtClean="0"/>
              <a:t>Kliknite da uredite stilove teksta prototipa</a:t>
            </a:r>
          </a:p>
          <a:p>
            <a:pPr lvl="1"/>
            <a:r>
              <a:rPr lang="bs-Latn-BA" noProof="1" smtClean="0"/>
              <a:t>Drugi nivo</a:t>
            </a:r>
          </a:p>
          <a:p>
            <a:pPr lvl="2"/>
            <a:r>
              <a:rPr lang="bs-Latn-BA" noProof="1" smtClean="0"/>
              <a:t>Treći nivo</a:t>
            </a:r>
          </a:p>
          <a:p>
            <a:pPr lvl="3"/>
            <a:r>
              <a:rPr lang="bs-Latn-BA" noProof="1" smtClean="0"/>
              <a:t>Četvrti nivo</a:t>
            </a:r>
          </a:p>
          <a:p>
            <a:pPr lvl="4"/>
            <a:r>
              <a:rPr lang="bs-Latn-BA" noProof="1" smtClean="0"/>
              <a:t>Peti nivo</a:t>
            </a:r>
            <a:endParaRPr lang="bs-Latn-BA" noProof="1"/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E61C53-AC05-4481-AC0B-D4DD3E14870B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3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B701FD-6A18-418D-8952-47E41DEA9C95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504646-4401-4DB9-8D7D-7F53A0F1F4D4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8F091B-74A5-4EF4-81F4-AE385842AB20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BCF1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ounded Rectangle 6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grpSp>
        <p:nvGrpSpPr>
          <p:cNvPr id="1027" name="Rounded Rectangle 8"/>
          <p:cNvGrpSpPr>
            <a:grpSpLocks/>
          </p:cNvGrpSpPr>
          <p:nvPr/>
        </p:nvGrpSpPr>
        <p:grpSpPr bwMode="auto">
          <a:xfrm>
            <a:off x="414338" y="427038"/>
            <a:ext cx="8315325" cy="5497512"/>
            <a:chOff x="0" y="0"/>
            <a:chExt cx="5238" cy="3463"/>
          </a:xfrm>
        </p:grpSpPr>
        <p:pic>
          <p:nvPicPr>
            <p:cNvPr id="1028" name="Rounded Rectangle 8"/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0"/>
              <a:ext cx="5238" cy="3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9" name="Text Box 1028"/>
            <p:cNvSpPr txBox="1">
              <a:spLocks noChangeArrowheads="1"/>
            </p:cNvSpPr>
            <p:nvPr/>
          </p:nvSpPr>
          <p:spPr bwMode="auto">
            <a:xfrm>
              <a:off x="24" y="26"/>
              <a:ext cx="5190" cy="3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1030" name="Title Placeholder 1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title style</a:t>
            </a:r>
          </a:p>
        </p:txBody>
      </p:sp>
      <p:sp>
        <p:nvSpPr>
          <p:cNvPr id="1031" name="Text Placeholder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text styles</a:t>
            </a:r>
          </a:p>
          <a:p>
            <a:pPr lvl="1"/>
            <a:r>
              <a:rPr lang="sr-Latn-CS" altLang="en-US" smtClean="0"/>
              <a:t>Second level</a:t>
            </a:r>
          </a:p>
          <a:p>
            <a:pPr lvl="2"/>
            <a:r>
              <a:rPr lang="sr-Latn-CS" altLang="en-US" smtClean="0"/>
              <a:t>Third level</a:t>
            </a:r>
          </a:p>
          <a:p>
            <a:pPr lvl="3"/>
            <a:r>
              <a:rPr lang="sr-Latn-CS" altLang="en-US" smtClean="0"/>
              <a:t>Fourth level</a:t>
            </a:r>
          </a:p>
          <a:p>
            <a:pPr lvl="4"/>
            <a:r>
              <a:rPr lang="sr-Latn-CS" altLang="en-US" smtClean="0"/>
              <a:t>Fifth level</a:t>
            </a:r>
          </a:p>
        </p:txBody>
      </p:sp>
      <p:sp>
        <p:nvSpPr>
          <p:cNvPr id="1032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1033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1034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fld id="{3DC830EA-B280-4E0D-9878-ED0BE5A4727F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18" r:id="rId2"/>
    <p:sldLayoutId id="2147483717" r:id="rId3"/>
    <p:sldLayoutId id="2147483716" r:id="rId4"/>
    <p:sldLayoutId id="2147483715" r:id="rId5"/>
    <p:sldLayoutId id="2147483714" r:id="rId6"/>
    <p:sldLayoutId id="2147483713" r:id="rId7"/>
    <p:sldLayoutId id="2147483712" r:id="rId8"/>
    <p:sldLayoutId id="2147483711" r:id="rId9"/>
    <p:sldLayoutId id="2147483710" r:id="rId10"/>
    <p:sldLayoutId id="214748370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lvl="1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lvl="2" indent="-182563" algn="l" rtl="0" eaLnBrk="0" fontAlgn="base" hangingPunct="0">
        <a:spcBef>
          <a:spcPts val="250"/>
        </a:spcBef>
        <a:spcAft>
          <a:spcPct val="0"/>
        </a:spcAft>
        <a:buClr>
          <a:srgbClr val="2DFFB1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lvl="3" indent="-182563" algn="l" rtl="0" eaLnBrk="0" fontAlgn="base" hangingPunct="0">
        <a:spcBef>
          <a:spcPts val="225"/>
        </a:spcBef>
        <a:spcAft>
          <a:spcPct val="0"/>
        </a:spcAft>
        <a:buClr>
          <a:srgbClr val="2DFFB1"/>
        </a:buClr>
        <a:buSzPct val="112000"/>
        <a:buFont typeface="Wingdings 2" pitchFamily="18" charset="2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lvl="4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BCF1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ounded Rectangle 6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grpSp>
        <p:nvGrpSpPr>
          <p:cNvPr id="2051" name="Rounded Rectangle 8"/>
          <p:cNvGrpSpPr>
            <a:grpSpLocks/>
          </p:cNvGrpSpPr>
          <p:nvPr/>
        </p:nvGrpSpPr>
        <p:grpSpPr bwMode="auto">
          <a:xfrm>
            <a:off x="414338" y="427038"/>
            <a:ext cx="8315325" cy="5497512"/>
            <a:chOff x="0" y="0"/>
            <a:chExt cx="5238" cy="3463"/>
          </a:xfrm>
        </p:grpSpPr>
        <p:pic>
          <p:nvPicPr>
            <p:cNvPr id="2052" name="Rounded Rectangle 8"/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0"/>
              <a:ext cx="5238" cy="3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3" name="Text Box 2052"/>
            <p:cNvSpPr txBox="1">
              <a:spLocks noChangeArrowheads="1"/>
            </p:cNvSpPr>
            <p:nvPr/>
          </p:nvSpPr>
          <p:spPr bwMode="auto">
            <a:xfrm>
              <a:off x="24" y="26"/>
              <a:ext cx="5190" cy="3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en-US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2054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grpSp>
        <p:nvGrpSpPr>
          <p:cNvPr id="2055" name="Rounded Rectangle 10"/>
          <p:cNvGrpSpPr>
            <a:grpSpLocks/>
          </p:cNvGrpSpPr>
          <p:nvPr/>
        </p:nvGrpSpPr>
        <p:grpSpPr bwMode="auto">
          <a:xfrm>
            <a:off x="414338" y="427038"/>
            <a:ext cx="8315325" cy="3121025"/>
            <a:chOff x="0" y="0"/>
            <a:chExt cx="5238" cy="1966"/>
          </a:xfrm>
        </p:grpSpPr>
        <p:pic>
          <p:nvPicPr>
            <p:cNvPr id="2056" name="Rounded Rectangle 10"/>
            <p:cNvPicPr>
              <a:picLocks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0" y="0"/>
              <a:ext cx="5238" cy="19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7" name="Text Box 2056"/>
            <p:cNvSpPr txBox="1">
              <a:spLocks noChangeArrowheads="1"/>
            </p:cNvSpPr>
            <p:nvPr/>
          </p:nvSpPr>
          <p:spPr bwMode="auto">
            <a:xfrm>
              <a:off x="29" y="31"/>
              <a:ext cx="5180" cy="19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en-US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2058" name="Title Placeholder 1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title style</a:t>
            </a:r>
          </a:p>
        </p:txBody>
      </p:sp>
      <p:sp>
        <p:nvSpPr>
          <p:cNvPr id="2059" name="Text Placeholder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text styles</a:t>
            </a:r>
          </a:p>
          <a:p>
            <a:pPr lvl="1"/>
            <a:r>
              <a:rPr lang="sr-Latn-CS" altLang="en-US" smtClean="0"/>
              <a:t>Second level</a:t>
            </a:r>
          </a:p>
          <a:p>
            <a:pPr lvl="2"/>
            <a:r>
              <a:rPr lang="sr-Latn-CS" altLang="en-US" smtClean="0"/>
              <a:t>Third level</a:t>
            </a:r>
          </a:p>
          <a:p>
            <a:pPr lvl="3"/>
            <a:r>
              <a:rPr lang="sr-Latn-CS" altLang="en-US" smtClean="0"/>
              <a:t>Fourth level</a:t>
            </a:r>
          </a:p>
          <a:p>
            <a:pPr lvl="4"/>
            <a:r>
              <a:rPr lang="sr-Latn-CS" altLang="en-US" smtClean="0"/>
              <a:t>Fifth level</a:t>
            </a:r>
          </a:p>
        </p:txBody>
      </p:sp>
      <p:sp>
        <p:nvSpPr>
          <p:cNvPr id="2060" name="Date Placeholder 18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2061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2062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fld id="{056DCC28-D0DE-43D1-8C84-DFBCC1FAD96E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29" r:id="rId2"/>
    <p:sldLayoutId id="2147483728" r:id="rId3"/>
    <p:sldLayoutId id="2147483727" r:id="rId4"/>
    <p:sldLayoutId id="2147483726" r:id="rId5"/>
    <p:sldLayoutId id="2147483725" r:id="rId6"/>
    <p:sldLayoutId id="2147483724" r:id="rId7"/>
    <p:sldLayoutId id="2147483723" r:id="rId8"/>
    <p:sldLayoutId id="2147483722" r:id="rId9"/>
    <p:sldLayoutId id="2147483721" r:id="rId10"/>
    <p:sldLayoutId id="214748372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lvl="1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lvl="2" indent="-182563" algn="l" rtl="0" eaLnBrk="0" fontAlgn="base" hangingPunct="0">
        <a:spcBef>
          <a:spcPts val="250"/>
        </a:spcBef>
        <a:spcAft>
          <a:spcPct val="0"/>
        </a:spcAft>
        <a:buClr>
          <a:srgbClr val="2DFFB1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lvl="3" indent="-182563" algn="l" rtl="0" eaLnBrk="0" fontAlgn="base" hangingPunct="0">
        <a:spcBef>
          <a:spcPts val="225"/>
        </a:spcBef>
        <a:spcAft>
          <a:spcPct val="0"/>
        </a:spcAft>
        <a:buClr>
          <a:srgbClr val="2DFFB1"/>
        </a:buClr>
        <a:buSzPct val="112000"/>
        <a:buFont typeface="Wingdings 2" pitchFamily="18" charset="2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lvl="4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BCF1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ounded Rectangle 6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grpSp>
        <p:nvGrpSpPr>
          <p:cNvPr id="3075" name="Rounded Rectangle 8"/>
          <p:cNvGrpSpPr>
            <a:grpSpLocks/>
          </p:cNvGrpSpPr>
          <p:nvPr/>
        </p:nvGrpSpPr>
        <p:grpSpPr bwMode="auto">
          <a:xfrm>
            <a:off x="414338" y="427038"/>
            <a:ext cx="8315325" cy="5497512"/>
            <a:chOff x="0" y="0"/>
            <a:chExt cx="5238" cy="3463"/>
          </a:xfrm>
        </p:grpSpPr>
        <p:pic>
          <p:nvPicPr>
            <p:cNvPr id="3076" name="Rounded Rectangle 8"/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0"/>
              <a:ext cx="5238" cy="3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7" name="Text Box 3076"/>
            <p:cNvSpPr txBox="1">
              <a:spLocks noChangeArrowheads="1"/>
            </p:cNvSpPr>
            <p:nvPr/>
          </p:nvSpPr>
          <p:spPr bwMode="auto">
            <a:xfrm>
              <a:off x="24" y="26"/>
              <a:ext cx="5190" cy="3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en-US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3078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grpSp>
        <p:nvGrpSpPr>
          <p:cNvPr id="3079" name="Rounded Rectangle 10"/>
          <p:cNvGrpSpPr>
            <a:grpSpLocks/>
          </p:cNvGrpSpPr>
          <p:nvPr/>
        </p:nvGrpSpPr>
        <p:grpSpPr bwMode="auto">
          <a:xfrm>
            <a:off x="414338" y="427038"/>
            <a:ext cx="8315325" cy="4352925"/>
            <a:chOff x="0" y="0"/>
            <a:chExt cx="5238" cy="2742"/>
          </a:xfrm>
        </p:grpSpPr>
        <p:pic>
          <p:nvPicPr>
            <p:cNvPr id="3080" name="Rounded Rectangle 10"/>
            <p:cNvPicPr>
              <a:picLocks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0" y="0"/>
              <a:ext cx="5238" cy="2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81" name="Text Box 3080"/>
            <p:cNvSpPr txBox="1">
              <a:spLocks noChangeArrowheads="1"/>
            </p:cNvSpPr>
            <p:nvPr/>
          </p:nvSpPr>
          <p:spPr bwMode="auto">
            <a:xfrm>
              <a:off x="20" y="22"/>
              <a:ext cx="5198" cy="2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en-US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3082" name="Title Placeholder 1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title style</a:t>
            </a:r>
          </a:p>
        </p:txBody>
      </p:sp>
      <p:sp>
        <p:nvSpPr>
          <p:cNvPr id="3083" name="Text Placeholder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text styles</a:t>
            </a:r>
          </a:p>
          <a:p>
            <a:pPr lvl="1"/>
            <a:r>
              <a:rPr lang="sr-Latn-CS" altLang="en-US" smtClean="0"/>
              <a:t>Second level</a:t>
            </a:r>
          </a:p>
          <a:p>
            <a:pPr lvl="2"/>
            <a:r>
              <a:rPr lang="sr-Latn-CS" altLang="en-US" smtClean="0"/>
              <a:t>Third level</a:t>
            </a:r>
          </a:p>
          <a:p>
            <a:pPr lvl="3"/>
            <a:r>
              <a:rPr lang="sr-Latn-CS" altLang="en-US" smtClean="0"/>
              <a:t>Fourth level</a:t>
            </a:r>
          </a:p>
          <a:p>
            <a:pPr lvl="4"/>
            <a:r>
              <a:rPr lang="sr-Latn-CS" altLang="en-US" smtClean="0"/>
              <a:t>Fifth level</a:t>
            </a:r>
          </a:p>
        </p:txBody>
      </p:sp>
      <p:sp>
        <p:nvSpPr>
          <p:cNvPr id="3084" name="Date Placeholder 3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308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308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fld id="{CE250474-FF7F-440B-A025-6810358DA662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0" r:id="rId2"/>
    <p:sldLayoutId id="2147483739" r:id="rId3"/>
    <p:sldLayoutId id="2147483738" r:id="rId4"/>
    <p:sldLayoutId id="2147483737" r:id="rId5"/>
    <p:sldLayoutId id="2147483736" r:id="rId6"/>
    <p:sldLayoutId id="2147483735" r:id="rId7"/>
    <p:sldLayoutId id="2147483734" r:id="rId8"/>
    <p:sldLayoutId id="2147483733" r:id="rId9"/>
    <p:sldLayoutId id="2147483732" r:id="rId10"/>
    <p:sldLayoutId id="214748373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lvl="1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lvl="2" indent="-182563" algn="l" rtl="0" eaLnBrk="0" fontAlgn="base" hangingPunct="0">
        <a:spcBef>
          <a:spcPts val="250"/>
        </a:spcBef>
        <a:spcAft>
          <a:spcPct val="0"/>
        </a:spcAft>
        <a:buClr>
          <a:srgbClr val="2DFFB1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lvl="3" indent="-182563" algn="l" rtl="0" eaLnBrk="0" fontAlgn="base" hangingPunct="0">
        <a:spcBef>
          <a:spcPts val="225"/>
        </a:spcBef>
        <a:spcAft>
          <a:spcPct val="0"/>
        </a:spcAft>
        <a:buClr>
          <a:srgbClr val="2DFFB1"/>
        </a:buClr>
        <a:buSzPct val="112000"/>
        <a:buFont typeface="Wingdings 2" pitchFamily="18" charset="2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lvl="4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BCF1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ounded Rectangle 6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grpSp>
        <p:nvGrpSpPr>
          <p:cNvPr id="4099" name="Rounded Rectangle 8"/>
          <p:cNvGrpSpPr>
            <a:grpSpLocks/>
          </p:cNvGrpSpPr>
          <p:nvPr/>
        </p:nvGrpSpPr>
        <p:grpSpPr bwMode="auto">
          <a:xfrm>
            <a:off x="414338" y="427038"/>
            <a:ext cx="8315325" cy="5497512"/>
            <a:chOff x="0" y="0"/>
            <a:chExt cx="5238" cy="3463"/>
          </a:xfrm>
        </p:grpSpPr>
        <p:pic>
          <p:nvPicPr>
            <p:cNvPr id="4100" name="Rounded Rectangle 8"/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0"/>
              <a:ext cx="5238" cy="3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01" name="Text Box 4100"/>
            <p:cNvSpPr txBox="1">
              <a:spLocks noChangeArrowheads="1"/>
            </p:cNvSpPr>
            <p:nvPr/>
          </p:nvSpPr>
          <p:spPr bwMode="auto">
            <a:xfrm>
              <a:off x="24" y="26"/>
              <a:ext cx="5190" cy="3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en-US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4102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4103" name="Title Placeholder 1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title style</a:t>
            </a:r>
          </a:p>
        </p:txBody>
      </p:sp>
      <p:sp>
        <p:nvSpPr>
          <p:cNvPr id="4104" name="Text Placeholder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text styles</a:t>
            </a:r>
          </a:p>
          <a:p>
            <a:pPr lvl="1"/>
            <a:r>
              <a:rPr lang="sr-Latn-CS" altLang="en-US" smtClean="0"/>
              <a:t>Second level</a:t>
            </a:r>
          </a:p>
          <a:p>
            <a:pPr lvl="2"/>
            <a:r>
              <a:rPr lang="sr-Latn-CS" altLang="en-US" smtClean="0"/>
              <a:t>Third level</a:t>
            </a:r>
          </a:p>
          <a:p>
            <a:pPr lvl="3"/>
            <a:r>
              <a:rPr lang="sr-Latn-CS" altLang="en-US" smtClean="0"/>
              <a:t>Fourth level</a:t>
            </a:r>
          </a:p>
          <a:p>
            <a:pPr lvl="4"/>
            <a:r>
              <a:rPr lang="sr-Latn-CS" altLang="en-US" smtClean="0"/>
              <a:t>Fifth level</a:t>
            </a:r>
          </a:p>
        </p:txBody>
      </p:sp>
      <p:sp>
        <p:nvSpPr>
          <p:cNvPr id="4105" name="Date Placeholder 1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410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410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fld id="{DA87EA4D-979A-4BA5-9D6E-303B52A385A7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1" r:id="rId2"/>
    <p:sldLayoutId id="2147483750" r:id="rId3"/>
    <p:sldLayoutId id="2147483749" r:id="rId4"/>
    <p:sldLayoutId id="2147483748" r:id="rId5"/>
    <p:sldLayoutId id="2147483747" r:id="rId6"/>
    <p:sldLayoutId id="2147483746" r:id="rId7"/>
    <p:sldLayoutId id="2147483745" r:id="rId8"/>
    <p:sldLayoutId id="2147483744" r:id="rId9"/>
    <p:sldLayoutId id="2147483743" r:id="rId10"/>
    <p:sldLayoutId id="21474837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lvl="1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lvl="2" indent="-182563" algn="l" rtl="0" eaLnBrk="0" fontAlgn="base" hangingPunct="0">
        <a:spcBef>
          <a:spcPts val="250"/>
        </a:spcBef>
        <a:spcAft>
          <a:spcPct val="0"/>
        </a:spcAft>
        <a:buClr>
          <a:srgbClr val="2DFFB1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lvl="3" indent="-182563" algn="l" rtl="0" eaLnBrk="0" fontAlgn="base" hangingPunct="0">
        <a:spcBef>
          <a:spcPts val="225"/>
        </a:spcBef>
        <a:spcAft>
          <a:spcPct val="0"/>
        </a:spcAft>
        <a:buClr>
          <a:srgbClr val="2DFFB1"/>
        </a:buClr>
        <a:buSzPct val="112000"/>
        <a:buFont typeface="Wingdings 2" pitchFamily="18" charset="2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lvl="4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BCF1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ounded Rectangle 6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grpSp>
        <p:nvGrpSpPr>
          <p:cNvPr id="5123" name="Rounded Rectangle 8"/>
          <p:cNvGrpSpPr>
            <a:grpSpLocks/>
          </p:cNvGrpSpPr>
          <p:nvPr/>
        </p:nvGrpSpPr>
        <p:grpSpPr bwMode="auto">
          <a:xfrm>
            <a:off x="414338" y="427038"/>
            <a:ext cx="8315325" cy="5497512"/>
            <a:chOff x="0" y="0"/>
            <a:chExt cx="5238" cy="3463"/>
          </a:xfrm>
        </p:grpSpPr>
        <p:pic>
          <p:nvPicPr>
            <p:cNvPr id="5124" name="Rounded Rectangle 8"/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0"/>
              <a:ext cx="5238" cy="3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5" name="Text Box 5124"/>
            <p:cNvSpPr txBox="1">
              <a:spLocks noChangeArrowheads="1"/>
            </p:cNvSpPr>
            <p:nvPr/>
          </p:nvSpPr>
          <p:spPr bwMode="auto">
            <a:xfrm>
              <a:off x="24" y="26"/>
              <a:ext cx="5190" cy="3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en-US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5126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5127" name="Round Single Corner Rectangle 10"/>
          <p:cNvSpPr>
            <a:spLocks noChangeArrowheads="1"/>
          </p:cNvSpPr>
          <p:nvPr/>
        </p:nvSpPr>
        <p:spPr bwMode="auto">
          <a:xfrm>
            <a:off x="6400800" y="433388"/>
            <a:ext cx="2324100" cy="4343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260234" y="0"/>
              </a:cxn>
              <a:cxn ang="0">
                <a:pos x="2324100" y="63866"/>
              </a:cxn>
              <a:cxn ang="0">
                <a:pos x="2324100" y="4343400"/>
              </a:cxn>
              <a:cxn ang="0">
                <a:pos x="0" y="4343400"/>
              </a:cxn>
            </a:cxnLst>
            <a:rect l="0" t="0" r="r" b="b"/>
            <a:pathLst>
              <a:path w="2324100" h="4343400">
                <a:moveTo>
                  <a:pt x="0" y="0"/>
                </a:moveTo>
                <a:lnTo>
                  <a:pt x="2260234" y="0"/>
                </a:lnTo>
                <a:cubicBezTo>
                  <a:pt x="2295506" y="0"/>
                  <a:pt x="2324100" y="28594"/>
                  <a:pt x="2324100" y="63866"/>
                </a:cubicBezTo>
                <a:lnTo>
                  <a:pt x="2324100" y="4343400"/>
                </a:lnTo>
                <a:lnTo>
                  <a:pt x="0" y="4343400"/>
                </a:lnTo>
                <a:close/>
              </a:path>
            </a:pathLst>
          </a:custGeom>
          <a:solidFill>
            <a:srgbClr val="1C1C1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  <p:sp>
        <p:nvSpPr>
          <p:cNvPr id="5128" name="Title Placeholder 1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title style</a:t>
            </a:r>
          </a:p>
        </p:txBody>
      </p:sp>
      <p:sp>
        <p:nvSpPr>
          <p:cNvPr id="5129" name="Text Placeholder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text styles</a:t>
            </a:r>
          </a:p>
          <a:p>
            <a:pPr lvl="1"/>
            <a:r>
              <a:rPr lang="sr-Latn-CS" altLang="en-US" smtClean="0"/>
              <a:t>Second level</a:t>
            </a:r>
          </a:p>
          <a:p>
            <a:pPr lvl="2"/>
            <a:r>
              <a:rPr lang="sr-Latn-CS" altLang="en-US" smtClean="0"/>
              <a:t>Third level</a:t>
            </a:r>
          </a:p>
          <a:p>
            <a:pPr lvl="3"/>
            <a:r>
              <a:rPr lang="sr-Latn-CS" altLang="en-US" smtClean="0"/>
              <a:t>Fourth level</a:t>
            </a:r>
          </a:p>
          <a:p>
            <a:pPr lvl="4"/>
            <a:r>
              <a:rPr lang="sr-Latn-CS" altLang="en-US" smtClean="0"/>
              <a:t>Fifth level</a:t>
            </a:r>
          </a:p>
        </p:txBody>
      </p:sp>
      <p:sp>
        <p:nvSpPr>
          <p:cNvPr id="5130" name="Date Placeholder 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5131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5132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fld id="{B5FADD76-99B2-43D3-A520-FC3EE6382135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2" r:id="rId2"/>
    <p:sldLayoutId id="2147483761" r:id="rId3"/>
    <p:sldLayoutId id="2147483760" r:id="rId4"/>
    <p:sldLayoutId id="2147483759" r:id="rId5"/>
    <p:sldLayoutId id="2147483758" r:id="rId6"/>
    <p:sldLayoutId id="2147483757" r:id="rId7"/>
    <p:sldLayoutId id="2147483756" r:id="rId8"/>
    <p:sldLayoutId id="2147483755" r:id="rId9"/>
    <p:sldLayoutId id="2147483754" r:id="rId10"/>
    <p:sldLayoutId id="21474837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lvl="1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lvl="2" indent="-182563" algn="l" rtl="0" eaLnBrk="0" fontAlgn="base" hangingPunct="0">
        <a:spcBef>
          <a:spcPts val="250"/>
        </a:spcBef>
        <a:spcAft>
          <a:spcPct val="0"/>
        </a:spcAft>
        <a:buClr>
          <a:srgbClr val="2DFFB1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lvl="3" indent="-182563" algn="l" rtl="0" eaLnBrk="0" fontAlgn="base" hangingPunct="0">
        <a:spcBef>
          <a:spcPts val="225"/>
        </a:spcBef>
        <a:spcAft>
          <a:spcPct val="0"/>
        </a:spcAft>
        <a:buClr>
          <a:srgbClr val="2DFFB1"/>
        </a:buClr>
        <a:buSzPct val="112000"/>
        <a:buFont typeface="Wingdings 2" pitchFamily="18" charset="2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lvl="4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BCF1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ounded Rectangle 6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grpSp>
        <p:nvGrpSpPr>
          <p:cNvPr id="6147" name="Rounded Rectangle 8"/>
          <p:cNvGrpSpPr>
            <a:grpSpLocks/>
          </p:cNvGrpSpPr>
          <p:nvPr/>
        </p:nvGrpSpPr>
        <p:grpSpPr bwMode="auto">
          <a:xfrm>
            <a:off x="414338" y="427038"/>
            <a:ext cx="8315325" cy="5497512"/>
            <a:chOff x="0" y="0"/>
            <a:chExt cx="5238" cy="3463"/>
          </a:xfrm>
        </p:grpSpPr>
        <p:pic>
          <p:nvPicPr>
            <p:cNvPr id="6148" name="Rounded Rectangle 8"/>
            <p:cNvPicPr>
              <a:picLocks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0" y="0"/>
              <a:ext cx="5238" cy="3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9" name="Text Box 4100"/>
            <p:cNvSpPr txBox="1">
              <a:spLocks noChangeArrowheads="1"/>
            </p:cNvSpPr>
            <p:nvPr/>
          </p:nvSpPr>
          <p:spPr bwMode="auto">
            <a:xfrm>
              <a:off x="24" y="26"/>
              <a:ext cx="5190" cy="3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en-US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6150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6151" name="Title Placeholder 1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title style</a:t>
            </a:r>
          </a:p>
        </p:txBody>
      </p:sp>
      <p:sp>
        <p:nvSpPr>
          <p:cNvPr id="6152" name="Text Placeholder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text styles</a:t>
            </a:r>
          </a:p>
          <a:p>
            <a:pPr lvl="1"/>
            <a:r>
              <a:rPr lang="sr-Latn-CS" altLang="en-US" smtClean="0"/>
              <a:t>Second level</a:t>
            </a:r>
          </a:p>
          <a:p>
            <a:pPr lvl="2"/>
            <a:r>
              <a:rPr lang="sr-Latn-CS" altLang="en-US" smtClean="0"/>
              <a:t>Third level</a:t>
            </a:r>
          </a:p>
          <a:p>
            <a:pPr lvl="3"/>
            <a:r>
              <a:rPr lang="sr-Latn-CS" altLang="en-US" smtClean="0"/>
              <a:t>Fourth level</a:t>
            </a:r>
          </a:p>
          <a:p>
            <a:pPr lvl="4"/>
            <a:r>
              <a:rPr lang="sr-Latn-CS" altLang="en-US" smtClean="0"/>
              <a:t>Fifth level</a:t>
            </a:r>
          </a:p>
        </p:txBody>
      </p:sp>
      <p:sp>
        <p:nvSpPr>
          <p:cNvPr id="4105" name="Date Placeholder 1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410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410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fld id="{EEDF31EA-E24D-4DF4-B2B0-74336F4457E9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4" r:id="rId2"/>
    <p:sldLayoutId id="2147483773" r:id="rId3"/>
    <p:sldLayoutId id="2147483772" r:id="rId4"/>
    <p:sldLayoutId id="2147483771" r:id="rId5"/>
    <p:sldLayoutId id="2147483770" r:id="rId6"/>
    <p:sldLayoutId id="2147483769" r:id="rId7"/>
    <p:sldLayoutId id="2147483768" r:id="rId8"/>
    <p:sldLayoutId id="2147483767" r:id="rId9"/>
    <p:sldLayoutId id="2147483766" r:id="rId10"/>
    <p:sldLayoutId id="2147483765" r:id="rId11"/>
    <p:sldLayoutId id="2147483764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lvl="1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lvl="2" indent="-182563" algn="l" rtl="0" eaLnBrk="0" fontAlgn="base" hangingPunct="0">
        <a:spcBef>
          <a:spcPts val="250"/>
        </a:spcBef>
        <a:spcAft>
          <a:spcPct val="0"/>
        </a:spcAft>
        <a:buClr>
          <a:srgbClr val="2DFFB1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lvl="3" indent="-182563" algn="l" rtl="0" eaLnBrk="0" fontAlgn="base" hangingPunct="0">
        <a:spcBef>
          <a:spcPts val="225"/>
        </a:spcBef>
        <a:spcAft>
          <a:spcPct val="0"/>
        </a:spcAft>
        <a:buClr>
          <a:srgbClr val="2DFFB1"/>
        </a:buClr>
        <a:buSzPct val="112000"/>
        <a:buFont typeface="Wingdings 2" pitchFamily="18" charset="2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lvl="4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6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6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67.xml"/><Relationship Id="rId1" Type="http://schemas.openxmlformats.org/officeDocument/2006/relationships/tags" Target="../tags/tag1.xml"/><Relationship Id="rId6" Type="http://schemas.openxmlformats.org/officeDocument/2006/relationships/image" Target="../media/image49.png"/><Relationship Id="rId11" Type="http://schemas.openxmlformats.org/officeDocument/2006/relationships/image" Target="../media/image54.jpe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5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5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5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66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5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5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5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4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4"/>
          <p:cNvSpPr/>
          <p:nvPr/>
        </p:nvSpPr>
        <p:spPr>
          <a:xfrm>
            <a:off x="0" y="2492375"/>
            <a:ext cx="8915400" cy="179863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/>
            <a:r>
              <a:rPr lang="en-US" altLang="en-US" sz="2800" b="1">
                <a:solidFill>
                  <a:srgbClr val="937C3B"/>
                </a:solidFill>
              </a:rPr>
              <a:t>ОБЕЛЕЖАВАЊЕ ЗУБА</a:t>
            </a:r>
          </a:p>
          <a:p>
            <a:pPr algn="ctr"/>
            <a:r>
              <a:rPr lang="en-US" altLang="en-US" sz="2800" b="1">
                <a:solidFill>
                  <a:srgbClr val="937C3B"/>
                </a:solidFill>
              </a:rPr>
              <a:t>ДЕНТАЛНА НОМЕНКЛАТУРА</a:t>
            </a:r>
          </a:p>
          <a:p>
            <a:pPr algn="ctr"/>
            <a:r>
              <a:rPr lang="en-US" altLang="en-US" sz="2800" b="1">
                <a:solidFill>
                  <a:srgbClr val="937C3B"/>
                </a:solidFill>
              </a:rPr>
              <a:t>ТОПОГРАФСКО-АНАТОМСКИ ЗНАЦИ</a:t>
            </a:r>
          </a:p>
          <a:p>
            <a:pPr algn="ctr"/>
            <a:r>
              <a:rPr lang="en-US" altLang="en-US" sz="2800" b="1">
                <a:solidFill>
                  <a:srgbClr val="937C3B"/>
                </a:solidFill>
              </a:rPr>
              <a:t>АНАТОМСКИ ДЕЛОВИ И СТРУКТУРА ЗУБА</a:t>
            </a:r>
          </a:p>
        </p:txBody>
      </p:sp>
      <p:pic>
        <p:nvPicPr>
          <p:cNvPr id="819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050" y="1027113"/>
            <a:ext cx="142875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itle 1"/>
          <p:cNvSpPr>
            <a:spLocks noGrp="1" noChangeArrowheads="1"/>
          </p:cNvSpPr>
          <p:nvPr>
            <p:ph type="ctrTitle" idx="4294967295"/>
          </p:nvPr>
        </p:nvSpPr>
        <p:spPr>
          <a:xfrm>
            <a:off x="1655763" y="1198563"/>
            <a:ext cx="6858000" cy="709612"/>
          </a:xfrm>
        </p:spPr>
        <p:txBody>
          <a:bodyPr lIns="68580" tIns="34290" rIns="68580" bIns="34290"/>
          <a:lstStyle/>
          <a:p>
            <a:pPr defTabSz="457200"/>
            <a:r>
              <a:rPr lang="en-US" altLang="en-US" sz="2100" smtClean="0"/>
              <a:t>Факултет медицинских наука</a:t>
            </a:r>
            <a:br>
              <a:rPr lang="en-US" altLang="en-US" sz="2100" smtClean="0"/>
            </a:br>
            <a:r>
              <a:rPr lang="en-US" altLang="en-US" sz="2100" smtClean="0"/>
              <a:t>Универзитет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500063"/>
            <a:ext cx="9144000" cy="320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latin typeface="Book Antiqua" pitchFamily="18" charset="0"/>
              </a:rPr>
              <a:t>     </a:t>
            </a:r>
            <a:endParaRPr lang="zh-CN" altLang="en-US" sz="2000" b="1" u="sng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>      </a:t>
            </a:r>
            <a:r>
              <a:rPr lang="en-US" altLang="zh-CN" sz="2000" b="1">
                <a:latin typeface="Book Antiqua" pitchFamily="18" charset="0"/>
              </a:rPr>
              <a:t>П</a:t>
            </a:r>
            <a:r>
              <a:rPr lang="en-US" altLang="en-US" sz="2000" b="1">
                <a:latin typeface="Book Antiqua" pitchFamily="18" charset="0"/>
              </a:rPr>
              <a:t>овршине корена зуба</a:t>
            </a:r>
            <a:r>
              <a:rPr lang="en-US" altLang="en-US" sz="2000">
                <a:latin typeface="Book Antiqua" pitchFamily="18" charset="0"/>
              </a:rPr>
              <a:t>: 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en-US" sz="2000">
                <a:latin typeface="Book Antiqua" pitchFamily="18" charset="0"/>
              </a:rPr>
              <a:t>         - називају се исто као и одговарајуће површине круне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en-US" sz="2000">
                <a:latin typeface="Book Antiqua" pitchFamily="18" charset="0"/>
              </a:rPr>
              <a:t>         - на корену нема инцизалног гребена , нити оклузалне површине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en-US" sz="2000">
                <a:latin typeface="Book Antiqua" pitchFamily="18" charset="0"/>
              </a:rPr>
              <a:t>         - завршетак корена назива се врх (</a:t>
            </a:r>
            <a:r>
              <a:rPr lang="en-GB" altLang="en-US" sz="2000">
                <a:latin typeface="Book Antiqua" pitchFamily="18" charset="0"/>
              </a:rPr>
              <a:t>apex dentis)</a:t>
            </a:r>
            <a:r>
              <a:rPr lang="zh-CN" altLang="en-US" sz="2000">
                <a:latin typeface="Book Antiqua" pitchFamily="18" charset="0"/>
                <a:sym typeface="SimSun" pitchFamily="2" charset="-122"/>
              </a:rPr>
              <a:t/>
            </a:r>
            <a:br>
              <a:rPr lang="zh-CN" altLang="en-US" sz="2000">
                <a:latin typeface="Book Antiqua" pitchFamily="18" charset="0"/>
                <a:sym typeface="SimSun" pitchFamily="2" charset="-122"/>
              </a:rPr>
            </a:br>
            <a:r>
              <a:rPr lang="zh-CN" altLang="en-US" sz="2000">
                <a:latin typeface="Book Antiqua" pitchFamily="18" charset="0"/>
              </a:rPr>
              <a:t/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	</a:t>
            </a:r>
          </a:p>
        </p:txBody>
      </p:sp>
      <p:pic>
        <p:nvPicPr>
          <p:cNvPr id="17410" name="Rectangl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9138" y="334963"/>
            <a:ext cx="4048125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5"/>
          <p:cNvPicPr>
            <a:picLocks noChangeAspect="1" noChangeArrowheads="1"/>
          </p:cNvPicPr>
          <p:nvPr/>
        </p:nvPicPr>
        <p:blipFill>
          <a:blip r:embed="rId3" cstate="print"/>
          <a:srcRect l="71301" t="10611" r="4285" b="53331"/>
          <a:stretch>
            <a:fillRect/>
          </a:stretch>
        </p:blipFill>
        <p:spPr bwMode="auto">
          <a:xfrm>
            <a:off x="6786563" y="4643438"/>
            <a:ext cx="1785937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8"/>
          <p:cNvPicPr>
            <a:picLocks noChangeAspect="1" noChangeArrowheads="1"/>
          </p:cNvPicPr>
          <p:nvPr/>
        </p:nvPicPr>
        <p:blipFill>
          <a:blip r:embed="rId3" cstate="print"/>
          <a:srcRect l="71545" t="55144" r="1331" b="9702"/>
          <a:stretch>
            <a:fillRect/>
          </a:stretch>
        </p:blipFill>
        <p:spPr bwMode="auto">
          <a:xfrm>
            <a:off x="6286500" y="2428875"/>
            <a:ext cx="254635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-74613"/>
            <a:ext cx="9144000" cy="4578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latin typeface="Book Antiqua" pitchFamily="18" charset="0"/>
              </a:rPr>
              <a:t>     </a:t>
            </a:r>
            <a:endParaRPr lang="zh-CN" altLang="en-US" sz="2000" b="1" u="sng" dirty="0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dirty="0">
                <a:latin typeface="Book Antiqua" pitchFamily="18" charset="0"/>
              </a:rPr>
              <a:t>      </a:t>
            </a:r>
            <a:r>
              <a:rPr lang="en-US" altLang="en-US" sz="2000" b="1" dirty="0" err="1">
                <a:latin typeface="Book Antiqua" pitchFamily="18" charset="0"/>
              </a:rPr>
              <a:t>Краци</a:t>
            </a:r>
            <a:r>
              <a:rPr lang="en-US" altLang="en-US" sz="2000" b="1" dirty="0">
                <a:latin typeface="Book Antiqua" pitchFamily="18" charset="0"/>
              </a:rPr>
              <a:t> </a:t>
            </a:r>
            <a:r>
              <a:rPr lang="en-US" altLang="en-US" sz="2000" b="1" dirty="0" err="1">
                <a:latin typeface="Book Antiqua" pitchFamily="18" charset="0"/>
              </a:rPr>
              <a:t>угла</a:t>
            </a:r>
            <a:r>
              <a:rPr lang="en-US" altLang="en-US" sz="2000" dirty="0">
                <a:latin typeface="Book Antiqua" pitchFamily="18" charset="0"/>
              </a:rPr>
              <a:t>: 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en-US" sz="2000" dirty="0">
                <a:latin typeface="Book Antiqua" pitchFamily="18" charset="0"/>
              </a:rPr>
              <a:t>         - </a:t>
            </a:r>
            <a:r>
              <a:rPr lang="en-US" altLang="en-US" sz="2000" dirty="0" err="1">
                <a:latin typeface="Book Antiqua" pitchFamily="18" charset="0"/>
              </a:rPr>
              <a:t>Крак</a:t>
            </a:r>
            <a:r>
              <a:rPr lang="en-US" altLang="en-US" sz="2000" dirty="0">
                <a:latin typeface="Book Antiqua" pitchFamily="18" charset="0"/>
              </a:rPr>
              <a:t> </a:t>
            </a:r>
            <a:r>
              <a:rPr lang="en-US" altLang="en-US" sz="2000" dirty="0" err="1">
                <a:latin typeface="Book Antiqua" pitchFamily="18" charset="0"/>
              </a:rPr>
              <a:t>угла</a:t>
            </a:r>
            <a:r>
              <a:rPr lang="en-US" altLang="en-US" sz="2000" dirty="0">
                <a:latin typeface="Book Antiqua" pitchFamily="18" charset="0"/>
              </a:rPr>
              <a:t> </a:t>
            </a:r>
            <a:r>
              <a:rPr lang="en-US" altLang="en-US" sz="2000" dirty="0" err="1">
                <a:latin typeface="Book Antiqua" pitchFamily="18" charset="0"/>
              </a:rPr>
              <a:t>представља</a:t>
            </a:r>
            <a:r>
              <a:rPr lang="en-US" altLang="en-US" sz="2000" dirty="0">
                <a:latin typeface="Book Antiqua" pitchFamily="18" charset="0"/>
              </a:rPr>
              <a:t> </a:t>
            </a:r>
            <a:r>
              <a:rPr lang="en-US" altLang="en-US" sz="2000" dirty="0" err="1">
                <a:latin typeface="Book Antiqua" pitchFamily="18" charset="0"/>
              </a:rPr>
              <a:t>спој</a:t>
            </a:r>
            <a:r>
              <a:rPr lang="en-US" altLang="en-US" sz="2000" dirty="0">
                <a:latin typeface="Book Antiqua" pitchFamily="18" charset="0"/>
              </a:rPr>
              <a:t> </a:t>
            </a:r>
            <a:r>
              <a:rPr lang="en-US" altLang="en-US" sz="2000" dirty="0" err="1">
                <a:latin typeface="Book Antiqua" pitchFamily="18" charset="0"/>
              </a:rPr>
              <a:t>две</a:t>
            </a:r>
            <a:r>
              <a:rPr lang="en-US" altLang="en-US" sz="2000" dirty="0">
                <a:latin typeface="Book Antiqua" pitchFamily="18" charset="0"/>
              </a:rPr>
              <a:t> </a:t>
            </a:r>
            <a:r>
              <a:rPr lang="en-US" altLang="en-US" sz="2000" dirty="0" err="1">
                <a:latin typeface="Book Antiqua" pitchFamily="18" charset="0"/>
              </a:rPr>
              <a:t>суседне</a:t>
            </a:r>
            <a:r>
              <a:rPr lang="en-US" altLang="en-US" sz="2000" dirty="0">
                <a:latin typeface="Book Antiqua" pitchFamily="18" charset="0"/>
              </a:rPr>
              <a:t> </a:t>
            </a:r>
            <a:r>
              <a:rPr lang="en-US" altLang="en-US" sz="2000" dirty="0" err="1">
                <a:latin typeface="Book Antiqua" pitchFamily="18" charset="0"/>
              </a:rPr>
              <a:t>површине</a:t>
            </a:r>
            <a:r>
              <a:rPr lang="en-US" altLang="en-US" sz="2000" dirty="0">
                <a:latin typeface="Book Antiqua" pitchFamily="18" charset="0"/>
              </a:rPr>
              <a:t> </a:t>
            </a:r>
            <a:r>
              <a:rPr lang="en-US" altLang="en-US" sz="2000" dirty="0" err="1">
                <a:latin typeface="Book Antiqua" pitchFamily="18" charset="0"/>
              </a:rPr>
              <a:t>круне</a:t>
            </a:r>
            <a:r>
              <a:rPr lang="en-US" altLang="en-US" sz="2000" dirty="0">
                <a:latin typeface="Book Antiqua" pitchFamily="18" charset="0"/>
              </a:rPr>
              <a:t> </a:t>
            </a:r>
            <a:r>
              <a:rPr lang="en-US" altLang="en-US" sz="2000" dirty="0" err="1">
                <a:latin typeface="Book Antiqua" pitchFamily="18" charset="0"/>
              </a:rPr>
              <a:t>зуба</a:t>
            </a:r>
            <a:endParaRPr lang="en-US" altLang="en-US" sz="2000" dirty="0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en-US" sz="2000" dirty="0">
                <a:latin typeface="Book Antiqua" pitchFamily="18" charset="0"/>
              </a:rPr>
              <a:t>          и </a:t>
            </a:r>
            <a:r>
              <a:rPr lang="en-US" altLang="en-US" sz="2000" dirty="0" err="1">
                <a:latin typeface="Book Antiqua" pitchFamily="18" charset="0"/>
              </a:rPr>
              <a:t>носи</a:t>
            </a:r>
            <a:r>
              <a:rPr lang="en-US" altLang="en-US" sz="2000" dirty="0">
                <a:latin typeface="Book Antiqua" pitchFamily="18" charset="0"/>
              </a:rPr>
              <a:t> </a:t>
            </a:r>
            <a:r>
              <a:rPr lang="en-US" altLang="en-US" sz="2000" dirty="0" err="1">
                <a:latin typeface="Book Antiqua" pitchFamily="18" charset="0"/>
              </a:rPr>
              <a:t>назив</a:t>
            </a:r>
            <a:r>
              <a:rPr lang="en-US" altLang="en-US" sz="2000" dirty="0">
                <a:latin typeface="Book Antiqua" pitchFamily="18" charset="0"/>
              </a:rPr>
              <a:t> </a:t>
            </a:r>
            <a:r>
              <a:rPr lang="en-US" altLang="en-US" sz="2000" dirty="0" err="1">
                <a:latin typeface="Book Antiqua" pitchFamily="18" charset="0"/>
              </a:rPr>
              <a:t>који</a:t>
            </a:r>
            <a:r>
              <a:rPr lang="en-US" altLang="en-US" sz="2000" dirty="0">
                <a:latin typeface="Book Antiqua" pitchFamily="18" charset="0"/>
              </a:rPr>
              <a:t> </a:t>
            </a:r>
            <a:r>
              <a:rPr lang="en-US" altLang="en-US" sz="2000" dirty="0" err="1">
                <a:latin typeface="Book Antiqua" pitchFamily="18" charset="0"/>
              </a:rPr>
              <a:t>представља</a:t>
            </a:r>
            <a:r>
              <a:rPr lang="en-US" altLang="en-US" sz="2000" dirty="0">
                <a:latin typeface="Book Antiqua" pitchFamily="18" charset="0"/>
              </a:rPr>
              <a:t> </a:t>
            </a:r>
            <a:r>
              <a:rPr lang="en-US" altLang="en-US" sz="2000" dirty="0" err="1">
                <a:latin typeface="Book Antiqua" pitchFamily="18" charset="0"/>
              </a:rPr>
              <a:t>комбинацију</a:t>
            </a:r>
            <a:r>
              <a:rPr lang="en-US" altLang="en-US" sz="2000" dirty="0">
                <a:latin typeface="Book Antiqua" pitchFamily="18" charset="0"/>
              </a:rPr>
              <a:t> </a:t>
            </a:r>
            <a:r>
              <a:rPr lang="en-US" altLang="en-US" sz="2000" dirty="0" err="1">
                <a:latin typeface="Book Antiqua" pitchFamily="18" charset="0"/>
              </a:rPr>
              <a:t>назива</a:t>
            </a:r>
            <a:r>
              <a:rPr lang="en-US" altLang="en-US" sz="2000" dirty="0">
                <a:latin typeface="Book Antiqua" pitchFamily="18" charset="0"/>
              </a:rPr>
              <a:t> </a:t>
            </a:r>
            <a:r>
              <a:rPr lang="en-US" altLang="en-US" sz="2000" dirty="0" err="1">
                <a:latin typeface="Book Antiqua" pitchFamily="18" charset="0"/>
              </a:rPr>
              <a:t>тих</a:t>
            </a:r>
            <a:r>
              <a:rPr lang="en-US" altLang="en-US" sz="2000" dirty="0">
                <a:latin typeface="Book Antiqua" pitchFamily="18" charset="0"/>
              </a:rPr>
              <a:t> </a:t>
            </a:r>
            <a:r>
              <a:rPr lang="en-US" altLang="en-US" sz="2000" dirty="0" err="1">
                <a:latin typeface="Book Antiqua" pitchFamily="18" charset="0"/>
              </a:rPr>
              <a:t>површина</a:t>
            </a:r>
            <a:endParaRPr lang="en-US" altLang="en-US" sz="2000" dirty="0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en-US" sz="2000" dirty="0">
                <a:latin typeface="Book Antiqua" pitchFamily="18" charset="0"/>
              </a:rPr>
              <a:t>         - </a:t>
            </a:r>
            <a:r>
              <a:rPr lang="en-US" altLang="en-US" sz="2000" dirty="0" err="1">
                <a:latin typeface="Book Antiqua" pitchFamily="18" charset="0"/>
              </a:rPr>
              <a:t>Краци</a:t>
            </a:r>
            <a:r>
              <a:rPr lang="en-US" altLang="en-US" sz="2000" dirty="0">
                <a:latin typeface="Book Antiqua" pitchFamily="18" charset="0"/>
              </a:rPr>
              <a:t> </a:t>
            </a:r>
            <a:r>
              <a:rPr lang="en-US" altLang="en-US" sz="2000" dirty="0" err="1">
                <a:latin typeface="Book Antiqua" pitchFamily="18" charset="0"/>
              </a:rPr>
              <a:t>се</a:t>
            </a:r>
            <a:r>
              <a:rPr lang="en-US" altLang="en-US" sz="2000" dirty="0">
                <a:latin typeface="Book Antiqua" pitchFamily="18" charset="0"/>
              </a:rPr>
              <a:t> </a:t>
            </a:r>
            <a:r>
              <a:rPr lang="en-US" altLang="en-US" sz="2000" dirty="0" err="1">
                <a:latin typeface="Book Antiqua" pitchFamily="18" charset="0"/>
              </a:rPr>
              <a:t>могу</a:t>
            </a:r>
            <a:r>
              <a:rPr lang="en-US" altLang="en-US" sz="2000" dirty="0">
                <a:latin typeface="Book Antiqua" pitchFamily="18" charset="0"/>
              </a:rPr>
              <a:t> </a:t>
            </a:r>
            <a:r>
              <a:rPr lang="en-US" altLang="en-US" sz="2000" dirty="0" err="1">
                <a:latin typeface="Book Antiqua" pitchFamily="18" charset="0"/>
              </a:rPr>
              <a:t>поделити</a:t>
            </a:r>
            <a:r>
              <a:rPr lang="en-US" altLang="en-US" sz="2000" dirty="0">
                <a:latin typeface="Book Antiqua" pitchFamily="18" charset="0"/>
              </a:rPr>
              <a:t> </a:t>
            </a:r>
            <a:r>
              <a:rPr lang="en-US" altLang="en-US" sz="2000" dirty="0" err="1">
                <a:latin typeface="Book Antiqua" pitchFamily="18" charset="0"/>
              </a:rPr>
              <a:t>на</a:t>
            </a:r>
            <a:r>
              <a:rPr lang="en-US" altLang="en-US" sz="2000" dirty="0">
                <a:latin typeface="Book Antiqua" pitchFamily="18" charset="0"/>
              </a:rPr>
              <a:t> </a:t>
            </a:r>
            <a:r>
              <a:rPr lang="en-US" altLang="en-US" sz="2000" b="1" dirty="0" err="1">
                <a:latin typeface="Book Antiqua" pitchFamily="18" charset="0"/>
              </a:rPr>
              <a:t>инцизалне</a:t>
            </a:r>
            <a:r>
              <a:rPr lang="en-US" altLang="en-US" sz="2000" b="1" dirty="0">
                <a:latin typeface="Book Antiqua" pitchFamily="18" charset="0"/>
              </a:rPr>
              <a:t> (</a:t>
            </a:r>
            <a:r>
              <a:rPr lang="en-US" altLang="en-US" sz="2000" b="1" dirty="0" err="1">
                <a:latin typeface="Book Antiqua" pitchFamily="18" charset="0"/>
              </a:rPr>
              <a:t>код</a:t>
            </a:r>
            <a:r>
              <a:rPr lang="en-US" altLang="en-US" sz="2000" b="1" dirty="0">
                <a:latin typeface="Book Antiqua" pitchFamily="18" charset="0"/>
              </a:rPr>
              <a:t> </a:t>
            </a:r>
            <a:r>
              <a:rPr lang="en-US" altLang="en-US" sz="2000" b="1" dirty="0" err="1">
                <a:latin typeface="Book Antiqua" pitchFamily="18" charset="0"/>
              </a:rPr>
              <a:t>предњих</a:t>
            </a:r>
            <a:r>
              <a:rPr lang="en-US" altLang="en-US" sz="2000" b="1" dirty="0">
                <a:latin typeface="Book Antiqua" pitchFamily="18" charset="0"/>
              </a:rPr>
              <a:t> </a:t>
            </a:r>
            <a:r>
              <a:rPr lang="en-US" altLang="en-US" sz="2000" b="1" dirty="0" err="1">
                <a:latin typeface="Book Antiqua" pitchFamily="18" charset="0"/>
              </a:rPr>
              <a:t>зуба</a:t>
            </a:r>
            <a:r>
              <a:rPr lang="en-US" altLang="en-US" sz="2000" b="1" dirty="0">
                <a:latin typeface="Book Antiqua" pitchFamily="18" charset="0"/>
              </a:rPr>
              <a:t>, </a:t>
            </a:r>
            <a:r>
              <a:rPr lang="en-US" altLang="en-US" sz="2000" b="1" dirty="0" err="1">
                <a:latin typeface="Book Antiqua" pitchFamily="18" charset="0"/>
              </a:rPr>
              <a:t>тј</a:t>
            </a:r>
            <a:r>
              <a:rPr lang="en-US" altLang="en-US" sz="2000" b="1" dirty="0">
                <a:latin typeface="Book Antiqua" pitchFamily="18" charset="0"/>
              </a:rPr>
              <a:t>.</a:t>
            </a:r>
            <a:br>
              <a:rPr lang="en-US" altLang="en-US" sz="2000" b="1" dirty="0">
                <a:latin typeface="Book Antiqua" pitchFamily="18" charset="0"/>
              </a:rPr>
            </a:br>
            <a:r>
              <a:rPr lang="en-US" altLang="en-US" sz="2000" b="1" dirty="0">
                <a:latin typeface="Book Antiqua" pitchFamily="18" charset="0"/>
              </a:rPr>
              <a:t>          </a:t>
            </a:r>
            <a:r>
              <a:rPr lang="en-US" altLang="en-US" sz="2000" b="1" dirty="0" err="1">
                <a:latin typeface="Book Antiqua" pitchFamily="18" charset="0"/>
              </a:rPr>
              <a:t>оклузалне</a:t>
            </a:r>
            <a:r>
              <a:rPr lang="en-US" altLang="en-US" sz="2000" b="1" dirty="0">
                <a:latin typeface="Book Antiqua" pitchFamily="18" charset="0"/>
              </a:rPr>
              <a:t> (</a:t>
            </a:r>
            <a:r>
              <a:rPr lang="en-US" altLang="en-US" sz="2000" b="1" dirty="0" err="1">
                <a:latin typeface="Book Antiqua" pitchFamily="18" charset="0"/>
              </a:rPr>
              <a:t>код</a:t>
            </a:r>
            <a:r>
              <a:rPr lang="en-US" altLang="en-US" sz="2000" b="1" dirty="0">
                <a:latin typeface="Book Antiqua" pitchFamily="18" charset="0"/>
              </a:rPr>
              <a:t> </a:t>
            </a:r>
            <a:r>
              <a:rPr lang="en-US" altLang="en-US" sz="2000" b="1" dirty="0" err="1">
                <a:latin typeface="Book Antiqua" pitchFamily="18" charset="0"/>
              </a:rPr>
              <a:t>бочних</a:t>
            </a:r>
            <a:r>
              <a:rPr lang="en-US" altLang="en-US" sz="2000" b="1" dirty="0">
                <a:latin typeface="Book Antiqua" pitchFamily="18" charset="0"/>
              </a:rPr>
              <a:t> </a:t>
            </a:r>
            <a:r>
              <a:rPr lang="en-US" altLang="en-US" sz="2000" b="1" dirty="0" err="1">
                <a:latin typeface="Book Antiqua" pitchFamily="18" charset="0"/>
              </a:rPr>
              <a:t>зуба</a:t>
            </a:r>
            <a:r>
              <a:rPr lang="en-US" altLang="en-US" sz="2000" b="1" dirty="0">
                <a:latin typeface="Book Antiqua" pitchFamily="18" charset="0"/>
              </a:rPr>
              <a:t>),</a:t>
            </a:r>
            <a:r>
              <a:rPr lang="en-US" altLang="en-US" sz="2000" dirty="0">
                <a:latin typeface="Book Antiqua" pitchFamily="18" charset="0"/>
              </a:rPr>
              <a:t> </a:t>
            </a:r>
            <a:r>
              <a:rPr lang="en-US" altLang="en-US" sz="2000" dirty="0" err="1">
                <a:latin typeface="Book Antiqua" pitchFamily="18" charset="0"/>
              </a:rPr>
              <a:t>посматрано</a:t>
            </a:r>
            <a:r>
              <a:rPr lang="en-US" altLang="en-US" sz="2000" dirty="0">
                <a:latin typeface="Book Antiqua" pitchFamily="18" charset="0"/>
              </a:rPr>
              <a:t> у </a:t>
            </a:r>
            <a:r>
              <a:rPr lang="en-US" altLang="en-US" sz="2000" dirty="0" err="1">
                <a:latin typeface="Book Antiqua" pitchFamily="18" charset="0"/>
              </a:rPr>
              <a:t>мезиодисталном</a:t>
            </a:r>
            <a:r>
              <a:rPr lang="en-US" altLang="en-US" sz="2000" dirty="0">
                <a:latin typeface="Book Antiqua" pitchFamily="18" charset="0"/>
              </a:rPr>
              <a:t> </a:t>
            </a:r>
            <a:r>
              <a:rPr lang="en-US" altLang="en-US" sz="2000" dirty="0" err="1">
                <a:latin typeface="Book Antiqua" pitchFamily="18" charset="0"/>
              </a:rPr>
              <a:t>правцу</a:t>
            </a:r>
            <a:r>
              <a:rPr lang="en-US" altLang="en-US" sz="2000" dirty="0">
                <a:latin typeface="Book Antiqua" pitchFamily="18" charset="0"/>
              </a:rPr>
              <a:t/>
            </a:r>
            <a:br>
              <a:rPr lang="en-US" altLang="en-US" sz="2000" dirty="0">
                <a:latin typeface="Book Antiqua" pitchFamily="18" charset="0"/>
              </a:rPr>
            </a:br>
            <a:r>
              <a:rPr lang="en-US" altLang="en-US" sz="2000" dirty="0">
                <a:latin typeface="Book Antiqua" pitchFamily="18" charset="0"/>
              </a:rPr>
              <a:t>          и </a:t>
            </a:r>
            <a:r>
              <a:rPr lang="en-US" altLang="en-US" sz="2000" b="1" dirty="0" err="1">
                <a:latin typeface="Book Antiqua" pitchFamily="18" charset="0"/>
              </a:rPr>
              <a:t>аксијалне</a:t>
            </a:r>
            <a:r>
              <a:rPr lang="en-US" altLang="en-US" sz="2000" b="1" dirty="0">
                <a:latin typeface="Book Antiqua" pitchFamily="18" charset="0"/>
              </a:rPr>
              <a:t> </a:t>
            </a:r>
            <a:r>
              <a:rPr lang="en-US" altLang="en-US" sz="2000" b="1" dirty="0" err="1">
                <a:latin typeface="Book Antiqua" pitchFamily="18" charset="0"/>
              </a:rPr>
              <a:t>краке</a:t>
            </a:r>
            <a:r>
              <a:rPr lang="en-US" altLang="en-US" sz="2000" dirty="0">
                <a:latin typeface="Book Antiqua" pitchFamily="18" charset="0"/>
              </a:rPr>
              <a:t>, </a:t>
            </a:r>
            <a:r>
              <a:rPr lang="en-US" altLang="en-US" sz="2000" dirty="0" err="1">
                <a:latin typeface="Book Antiqua" pitchFamily="18" charset="0"/>
              </a:rPr>
              <a:t>посматрано</a:t>
            </a:r>
            <a:r>
              <a:rPr lang="en-US" altLang="en-US" sz="2000" dirty="0">
                <a:latin typeface="Book Antiqua" pitchFamily="18" charset="0"/>
              </a:rPr>
              <a:t> у </a:t>
            </a:r>
            <a:r>
              <a:rPr lang="en-US" altLang="en-US" sz="2000" dirty="0" err="1">
                <a:latin typeface="Book Antiqua" pitchFamily="18" charset="0"/>
              </a:rPr>
              <a:t>инцизо</a:t>
            </a:r>
            <a:r>
              <a:rPr lang="en-US" altLang="en-US" sz="2000" dirty="0">
                <a:latin typeface="Book Antiqua" pitchFamily="18" charset="0"/>
              </a:rPr>
              <a:t>-(</a:t>
            </a:r>
            <a:r>
              <a:rPr lang="en-US" altLang="en-US" sz="2000" dirty="0" err="1">
                <a:latin typeface="Book Antiqua" pitchFamily="18" charset="0"/>
              </a:rPr>
              <a:t>оклузално</a:t>
            </a:r>
            <a:r>
              <a:rPr lang="en-US" altLang="en-US" sz="2000" dirty="0">
                <a:latin typeface="Book Antiqua" pitchFamily="18" charset="0"/>
              </a:rPr>
              <a:t>)</a:t>
            </a:r>
            <a:r>
              <a:rPr lang="en-US" altLang="en-US" sz="2000" dirty="0" err="1">
                <a:latin typeface="Book Antiqua" pitchFamily="18" charset="0"/>
              </a:rPr>
              <a:t>цервикалном</a:t>
            </a:r>
            <a:r>
              <a:rPr lang="en-US" altLang="en-US" sz="2000" dirty="0">
                <a:latin typeface="Book Antiqua" pitchFamily="18" charset="0"/>
              </a:rPr>
              <a:t/>
            </a:r>
            <a:br>
              <a:rPr lang="en-US" altLang="en-US" sz="2000" dirty="0">
                <a:latin typeface="Book Antiqua" pitchFamily="18" charset="0"/>
              </a:rPr>
            </a:br>
            <a:r>
              <a:rPr lang="en-US" altLang="en-US" sz="2000" dirty="0">
                <a:latin typeface="Book Antiqua" pitchFamily="18" charset="0"/>
              </a:rPr>
              <a:t>          </a:t>
            </a:r>
            <a:r>
              <a:rPr lang="en-US" altLang="en-US" sz="2000" dirty="0" err="1">
                <a:latin typeface="Book Antiqua" pitchFamily="18" charset="0"/>
              </a:rPr>
              <a:t>правцу</a:t>
            </a:r>
            <a:r>
              <a:rPr lang="zh-CN" altLang="en-US" sz="2000" dirty="0">
                <a:latin typeface="Book Antiqua" pitchFamily="18" charset="0"/>
                <a:sym typeface="SimSun" pitchFamily="2" charset="-122"/>
              </a:rPr>
              <a:t/>
            </a:r>
            <a:br>
              <a:rPr lang="zh-CN" altLang="en-US" sz="2000" dirty="0">
                <a:latin typeface="Book Antiqua" pitchFamily="18" charset="0"/>
                <a:sym typeface="SimSun" pitchFamily="2" charset="-122"/>
              </a:rPr>
            </a:br>
            <a:r>
              <a:rPr lang="zh-CN" altLang="en-US" sz="2000" dirty="0">
                <a:latin typeface="Book Antiqua" pitchFamily="18" charset="0"/>
              </a:rPr>
              <a:t/>
            </a:r>
            <a:br>
              <a:rPr lang="zh-CN" altLang="en-US" sz="2000" dirty="0">
                <a:latin typeface="Book Antiqua" pitchFamily="18" charset="0"/>
              </a:rPr>
            </a:br>
            <a:r>
              <a:rPr lang="zh-CN" altLang="en-US" sz="2000" dirty="0">
                <a:latin typeface="Book Antiqua" pitchFamily="18" charset="0"/>
              </a:rPr>
              <a:t>	</a:t>
            </a:r>
          </a:p>
        </p:txBody>
      </p:sp>
      <p:pic>
        <p:nvPicPr>
          <p:cNvPr id="18434" name="Rectangl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9138" y="334963"/>
            <a:ext cx="4048125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 t="6343"/>
          <a:stretch>
            <a:fillRect/>
          </a:stretch>
        </p:blipFill>
        <p:spPr bwMode="auto">
          <a:xfrm>
            <a:off x="1692275" y="3352800"/>
            <a:ext cx="2593975" cy="312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3068638"/>
            <a:ext cx="3252788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-74613"/>
            <a:ext cx="9144000" cy="274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latin typeface="Book Antiqua" pitchFamily="18" charset="0"/>
              </a:rPr>
              <a:t>     </a:t>
            </a:r>
            <a:endParaRPr lang="zh-CN" altLang="en-US" sz="2000" b="1" u="sng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>      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en-US" sz="2000" b="1">
                <a:latin typeface="Book Antiqua" pitchFamily="18" charset="0"/>
                <a:sym typeface="Arial" pitchFamily="34" charset="0"/>
              </a:rPr>
              <a:t>        Краци угла</a:t>
            </a:r>
            <a:r>
              <a:rPr lang="en-US" altLang="en-US" sz="2000">
                <a:latin typeface="Book Antiqua" pitchFamily="18" charset="0"/>
                <a:sym typeface="Arial" pitchFamily="34" charset="0"/>
              </a:rPr>
              <a:t>:</a:t>
            </a:r>
            <a:endParaRPr lang="zh-CN" altLang="en-US" sz="2000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GB" altLang="zh-CN" sz="2000">
                <a:latin typeface="Book Antiqua" pitchFamily="18" charset="0"/>
              </a:rPr>
              <a:t>      * </a:t>
            </a:r>
            <a:r>
              <a:rPr lang="en-US" altLang="zh-CN" sz="2000">
                <a:latin typeface="Book Antiqua" pitchFamily="18" charset="0"/>
              </a:rPr>
              <a:t>Предњи зуби:				</a:t>
            </a:r>
            <a:r>
              <a:rPr lang="en-GB" altLang="zh-CN" sz="2000">
                <a:latin typeface="Book Antiqua" pitchFamily="18" charset="0"/>
                <a:sym typeface="SimSun" pitchFamily="2" charset="-122"/>
              </a:rPr>
              <a:t>* </a:t>
            </a:r>
            <a:r>
              <a:rPr lang="en-US" altLang="zh-CN" sz="2000">
                <a:latin typeface="Book Antiqua" pitchFamily="18" charset="0"/>
                <a:sym typeface="SimSun" pitchFamily="2" charset="-122"/>
              </a:rPr>
              <a:t>Бочни зуби:</a:t>
            </a:r>
            <a:endParaRPr lang="en-US" altLang="zh-CN" sz="2000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/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	</a:t>
            </a:r>
          </a:p>
        </p:txBody>
      </p:sp>
      <p:pic>
        <p:nvPicPr>
          <p:cNvPr id="19458" name="Rectangl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4650" y="331788"/>
            <a:ext cx="4048125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Table -1"/>
          <p:cNvGraphicFramePr/>
          <p:nvPr/>
        </p:nvGraphicFramePr>
        <p:xfrm>
          <a:off x="466725" y="1844675"/>
          <a:ext cx="3743960" cy="14630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90065"/>
                <a:gridCol w="1953895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sz="1600" b="1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Аксијални крак угла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600" b="1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Инцизални крак угла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1. мез</a:t>
                      </a:r>
                      <a:r>
                        <a:rPr lang="sr-Cyrl-RS"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и</a:t>
                      </a:r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олабијални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1. лабиоинцизални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2. мез</a:t>
                      </a:r>
                      <a:r>
                        <a:rPr lang="sr-Cyrl-RS"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и</a:t>
                      </a:r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олингвални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2. лингвоинцизални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3. дистолингвални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3. мезиоинцизални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4. дистолабијални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4. дисто</a:t>
                      </a:r>
                      <a:r>
                        <a:rPr lang="sr-Cyrl-RS"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инцизални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/>
          <p:nvPr/>
        </p:nvGraphicFramePr>
        <p:xfrm>
          <a:off x="4899025" y="1828800"/>
          <a:ext cx="3743960" cy="14630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90065"/>
                <a:gridCol w="1953895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sz="1600" b="1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Аксијални крак угла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b="1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Оклу</a:t>
                      </a:r>
                      <a:r>
                        <a:rPr sz="1600" b="1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зални крак угла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1. мез</a:t>
                      </a:r>
                      <a:r>
                        <a:rPr lang="sr-Cyrl-RS"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иобук</a:t>
                      </a:r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ални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1. </a:t>
                      </a:r>
                      <a:r>
                        <a:rPr lang="sr-Cyrl-RS"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буко-оклу</a:t>
                      </a:r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зални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2. мез</a:t>
                      </a:r>
                      <a:r>
                        <a:rPr lang="sr-Cyrl-RS"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и</a:t>
                      </a:r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олингвални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2. лингво</a:t>
                      </a:r>
                      <a:r>
                        <a:rPr lang="sr-Cyrl-RS"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-оклузални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3. дисто</a:t>
                      </a:r>
                      <a:r>
                        <a:rPr lang="sr-Cyrl-RS"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букални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3. </a:t>
                      </a:r>
                      <a:r>
                        <a:rPr lang="sr-Cyrl-RS"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дисто-оклузални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4. дистол</a:t>
                      </a:r>
                      <a:r>
                        <a:rPr lang="sr-Cyrl-RS"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ингв</a:t>
                      </a:r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ални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4. </a:t>
                      </a:r>
                      <a:r>
                        <a:rPr lang="sr-Cyrl-RS"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мезио-оклузални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9499" name="Picture 1"/>
          <p:cNvPicPr>
            <a:picLocks noChangeAspect="1" noChangeArrowheads="1"/>
          </p:cNvPicPr>
          <p:nvPr/>
        </p:nvPicPr>
        <p:blipFill>
          <a:blip r:embed="rId3" cstate="print"/>
          <a:srcRect t="6343"/>
          <a:stretch>
            <a:fillRect/>
          </a:stretch>
        </p:blipFill>
        <p:spPr bwMode="auto">
          <a:xfrm>
            <a:off x="1692275" y="3352800"/>
            <a:ext cx="2593975" cy="312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3355975"/>
            <a:ext cx="3021013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-74613"/>
            <a:ext cx="9144000" cy="2292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latin typeface="Book Antiqua" pitchFamily="18" charset="0"/>
              </a:rPr>
              <a:t>     </a:t>
            </a:r>
            <a:endParaRPr lang="zh-CN" altLang="en-US" sz="2000" b="1" u="sng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>      </a:t>
            </a:r>
            <a:r>
              <a:rPr lang="en-US" altLang="en-US" sz="2000" b="1">
                <a:latin typeface="Book Antiqua" pitchFamily="18" charset="0"/>
              </a:rPr>
              <a:t>Теме угла</a:t>
            </a:r>
            <a:r>
              <a:rPr lang="en-US" altLang="en-US" sz="2000">
                <a:latin typeface="Book Antiqua" pitchFamily="18" charset="0"/>
              </a:rPr>
              <a:t>: 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en-US" sz="2000">
                <a:latin typeface="Book Antiqua" pitchFamily="18" charset="0"/>
              </a:rPr>
              <a:t>         - Теме угла представља спој три површине круне зуба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en-US" sz="2000">
                <a:latin typeface="Book Antiqua" pitchFamily="18" charset="0"/>
              </a:rPr>
              <a:t>        </a:t>
            </a:r>
            <a:r>
              <a:rPr lang="zh-CN" altLang="en-US" sz="2000">
                <a:latin typeface="Book Antiqua" pitchFamily="18" charset="0"/>
              </a:rPr>
              <a:t/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	</a:t>
            </a:r>
          </a:p>
        </p:txBody>
      </p:sp>
      <p:pic>
        <p:nvPicPr>
          <p:cNvPr id="20482" name="Rectangl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9138" y="192088"/>
            <a:ext cx="4048125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713" y="3140075"/>
            <a:ext cx="261302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9700" y="3140075"/>
            <a:ext cx="3160713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Table -1"/>
          <p:cNvGraphicFramePr/>
          <p:nvPr/>
        </p:nvGraphicFramePr>
        <p:xfrm>
          <a:off x="468313" y="1557338"/>
          <a:ext cx="6022975" cy="14808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82925"/>
                <a:gridCol w="294005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sr-Cyrl-RS" sz="1600" b="1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Предњи зуби</a:t>
                      </a:r>
                    </a:p>
                    <a:p>
                      <a:pPr algn="ctr"/>
                      <a:endParaRPr lang="sr-Cyrl-RS" sz="1600" b="1" u="none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b="1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Бочни зуби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620">
                <a:tc>
                  <a:txBody>
                    <a:bodyPr/>
                    <a:lstStyle/>
                    <a:p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1. мез</a:t>
                      </a:r>
                      <a:r>
                        <a:rPr lang="sr-Cyrl-RS"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и</a:t>
                      </a:r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олаби</a:t>
                      </a:r>
                      <a:r>
                        <a:rPr lang="sr-Cyrl-RS"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оинцизално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1. </a:t>
                      </a:r>
                      <a:r>
                        <a:rPr lang="sr-Cyrl-RS"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мезиобуко-оклузално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2. мез</a:t>
                      </a:r>
                      <a:r>
                        <a:rPr lang="sr-Cyrl-RS"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и</a:t>
                      </a:r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олингв</a:t>
                      </a:r>
                      <a:r>
                        <a:rPr lang="sr-Cyrl-RS"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оинцизално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2. </a:t>
                      </a:r>
                      <a:r>
                        <a:rPr lang="sr-Cyrl-RS"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мезиолингво-оклузално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3. дистолингв</a:t>
                      </a:r>
                      <a:r>
                        <a:rPr lang="sr-Cyrl-RS"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оинцизално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3. </a:t>
                      </a:r>
                      <a:r>
                        <a:rPr lang="sr-Cyrl-RS"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дистобуко-оклузално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4. дистолаби</a:t>
                      </a:r>
                      <a:r>
                        <a:rPr lang="sr-Cyrl-RS"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оинцизално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4. дисто</a:t>
                      </a:r>
                      <a:r>
                        <a:rPr lang="sr-Cyrl-RS" sz="16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лингво-оклузално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-74613"/>
            <a:ext cx="9144000" cy="4730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latin typeface="Book Antiqua" pitchFamily="18" charset="0"/>
              </a:rPr>
              <a:t>     </a:t>
            </a:r>
            <a:endParaRPr lang="zh-CN" altLang="en-US" sz="2000" b="1" u="sng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>      </a:t>
            </a:r>
            <a:r>
              <a:rPr lang="en-US" altLang="zh-CN" sz="2000">
                <a:latin typeface="Book Antiqua" pitchFamily="18" charset="0"/>
              </a:rPr>
              <a:t>П</a:t>
            </a:r>
            <a:r>
              <a:rPr lang="en-US" altLang="en-US" sz="2000" b="1">
                <a:latin typeface="Book Antiqua" pitchFamily="18" charset="0"/>
              </a:rPr>
              <a:t>равци при опису угла</a:t>
            </a:r>
            <a:r>
              <a:rPr lang="en-US" altLang="en-US" sz="2000">
                <a:latin typeface="Book Antiqua" pitchFamily="18" charset="0"/>
              </a:rPr>
              <a:t>: </a:t>
            </a:r>
          </a:p>
          <a:p>
            <a:pPr eaLnBrk="0" hangingPunct="0">
              <a:lnSpc>
                <a:spcPct val="150000"/>
              </a:lnSpc>
            </a:pPr>
            <a:endParaRPr lang="en-US" altLang="en-US" sz="2000">
              <a:latin typeface="Book Antiqua" pitchFamily="18" charset="0"/>
            </a:endParaRPr>
          </a:p>
          <a:p>
            <a:pPr eaLnBrk="0" hangingPunct="0"/>
            <a:r>
              <a:rPr lang="en-US" altLang="en-US" sz="2000">
                <a:latin typeface="Book Antiqua" pitchFamily="18" charset="0"/>
              </a:rPr>
              <a:t>      1. </a:t>
            </a:r>
            <a:r>
              <a:rPr lang="en-US" altLang="en-US" sz="2000" b="1">
                <a:latin typeface="Book Antiqua" pitchFamily="18" charset="0"/>
              </a:rPr>
              <a:t>Инцизоцервикални</a:t>
            </a:r>
            <a:r>
              <a:rPr lang="en-US" altLang="en-US" sz="2000">
                <a:latin typeface="Book Antiqua" pitchFamily="18" charset="0"/>
              </a:rPr>
              <a:t> (предњи зуби), тј. </a:t>
            </a:r>
            <a:r>
              <a:rPr lang="en-US" altLang="en-US" sz="2000" b="1">
                <a:latin typeface="Book Antiqua" pitchFamily="18" charset="0"/>
              </a:rPr>
              <a:t>оклузоцервикални</a:t>
            </a:r>
            <a:r>
              <a:rPr lang="en-US" altLang="en-US" sz="2000">
                <a:latin typeface="Book Antiqua" pitchFamily="18" charset="0"/>
              </a:rPr>
              <a:t> </a:t>
            </a:r>
            <a:r>
              <a:rPr lang="en-US" altLang="en-US" sz="2000" b="1">
                <a:latin typeface="Book Antiqua" pitchFamily="18" charset="0"/>
              </a:rPr>
              <a:t>правац</a:t>
            </a:r>
            <a:r>
              <a:rPr lang="en-US" altLang="en-US" sz="2000">
                <a:latin typeface="Book Antiqua" pitchFamily="18" charset="0"/>
              </a:rPr>
              <a:t/>
            </a:r>
            <a:br>
              <a:rPr lang="en-US" altLang="en-US" sz="2000">
                <a:latin typeface="Book Antiqua" pitchFamily="18" charset="0"/>
              </a:rPr>
            </a:br>
            <a:r>
              <a:rPr lang="en-US" altLang="en-US" sz="2000">
                <a:latin typeface="Book Antiqua" pitchFamily="18" charset="0"/>
              </a:rPr>
              <a:t>            (бочни зуби)</a:t>
            </a:r>
          </a:p>
          <a:p>
            <a:pPr eaLnBrk="0" hangingPunct="0"/>
            <a:r>
              <a:rPr lang="en-US" altLang="en-US" sz="2000">
                <a:latin typeface="Book Antiqua" pitchFamily="18" charset="0"/>
              </a:rPr>
              <a:t>          - синоними: инцизогингивални, тј. оклузогингивални правац</a:t>
            </a:r>
          </a:p>
          <a:p>
            <a:pPr eaLnBrk="0" hangingPunct="0"/>
            <a:r>
              <a:rPr lang="en-US" altLang="en-US" sz="2000">
                <a:latin typeface="Book Antiqua" pitchFamily="18" charset="0"/>
              </a:rPr>
              <a:t>          - ако се ови правци подударају са уздужном осовином зуба, користи</a:t>
            </a:r>
            <a:br>
              <a:rPr lang="en-US" altLang="en-US" sz="2000">
                <a:latin typeface="Book Antiqua" pitchFamily="18" charset="0"/>
              </a:rPr>
            </a:br>
            <a:r>
              <a:rPr lang="en-US" altLang="en-US" sz="2000">
                <a:latin typeface="Book Antiqua" pitchFamily="18" charset="0"/>
              </a:rPr>
              <a:t>            се и термин аксијални правац</a:t>
            </a:r>
          </a:p>
          <a:p>
            <a:pPr eaLnBrk="0" hangingPunct="0"/>
            <a:r>
              <a:rPr lang="en-US" altLang="en-US" sz="2000">
                <a:latin typeface="Book Antiqua" pitchFamily="18" charset="0"/>
              </a:rPr>
              <a:t>      </a:t>
            </a:r>
          </a:p>
          <a:p>
            <a:pPr eaLnBrk="0" hangingPunct="0"/>
            <a:r>
              <a:rPr lang="en-US" altLang="en-US" sz="2000">
                <a:latin typeface="Book Antiqua" pitchFamily="18" charset="0"/>
              </a:rPr>
              <a:t>      2. </a:t>
            </a:r>
            <a:r>
              <a:rPr lang="en-US" altLang="en-US" sz="2000" b="1">
                <a:latin typeface="Book Antiqua" pitchFamily="18" charset="0"/>
              </a:rPr>
              <a:t>Мезиодистални правац</a:t>
            </a:r>
            <a:r>
              <a:rPr lang="en-US" altLang="en-US" sz="2000">
                <a:latin typeface="Book Antiqua" pitchFamily="18" charset="0"/>
              </a:rPr>
              <a:t> (сагитални, проксимални правац)</a:t>
            </a:r>
          </a:p>
          <a:p>
            <a:pPr eaLnBrk="0" hangingPunct="0"/>
            <a:endParaRPr lang="en-US" altLang="en-US" sz="2000">
              <a:latin typeface="Book Antiqua" pitchFamily="18" charset="0"/>
            </a:endParaRPr>
          </a:p>
          <a:p>
            <a:pPr eaLnBrk="0" hangingPunct="0"/>
            <a:r>
              <a:rPr lang="en-US" altLang="en-US" sz="2000">
                <a:latin typeface="Book Antiqua" pitchFamily="18" charset="0"/>
              </a:rPr>
              <a:t>      3. </a:t>
            </a:r>
            <a:r>
              <a:rPr lang="en-US" altLang="en-US" sz="2000" b="1">
                <a:latin typeface="Book Antiqua" pitchFamily="18" charset="0"/>
              </a:rPr>
              <a:t>Вестибуло-орални правац</a:t>
            </a:r>
            <a:r>
              <a:rPr lang="en-US" altLang="en-US" sz="2000">
                <a:latin typeface="Book Antiqua" pitchFamily="18" charset="0"/>
              </a:rPr>
              <a:t> (трансверзални правац)</a:t>
            </a:r>
          </a:p>
          <a:p>
            <a:pPr eaLnBrk="0" hangingPunct="0"/>
            <a:r>
              <a:rPr lang="en-US" altLang="en-US" sz="2000">
                <a:latin typeface="Book Antiqua" pitchFamily="18" charset="0"/>
              </a:rPr>
              <a:t>           а) лабио-орални правац (лабиолингвални, лабиопалатинални)</a:t>
            </a:r>
          </a:p>
          <a:p>
            <a:pPr eaLnBrk="0" hangingPunct="0"/>
            <a:r>
              <a:rPr lang="en-US" altLang="en-US" sz="2000">
                <a:latin typeface="Book Antiqua" pitchFamily="18" charset="0"/>
              </a:rPr>
              <a:t>           б) буко-орални правац (букопалатинални, буколигвални)</a:t>
            </a:r>
            <a:endParaRPr lang="en-GB" altLang="zh-CN" sz="200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21506" name="Rectangl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9138" y="192088"/>
            <a:ext cx="4048125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1" descr="001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 l="40950"/>
          <a:stretch>
            <a:fillRect/>
          </a:stretch>
        </p:blipFill>
        <p:spPr bwMode="auto">
          <a:xfrm>
            <a:off x="5994400" y="4725988"/>
            <a:ext cx="2222500" cy="17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-74613"/>
            <a:ext cx="9144000" cy="396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latin typeface="Book Antiqua" pitchFamily="18" charset="0"/>
              </a:rPr>
              <a:t>     </a:t>
            </a:r>
            <a:endParaRPr lang="zh-CN" altLang="en-US" sz="2000" b="1" u="sng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>     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>      </a:t>
            </a:r>
            <a:r>
              <a:rPr lang="en-US" altLang="en-US" sz="2000" b="1">
                <a:latin typeface="Book Antiqua" pitchFamily="18" charset="0"/>
              </a:rPr>
              <a:t>Смерови при  опису угла</a:t>
            </a:r>
            <a:r>
              <a:rPr lang="en-US" altLang="en-US" sz="2000">
                <a:latin typeface="Book Antiqua" pitchFamily="18" charset="0"/>
              </a:rPr>
              <a:t>: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en-US" sz="2000">
                <a:latin typeface="Book Antiqua" pitchFamily="18" charset="0"/>
              </a:rPr>
              <a:t> </a:t>
            </a:r>
          </a:p>
          <a:p>
            <a:pPr eaLnBrk="0" hangingPunct="0"/>
            <a:r>
              <a:rPr lang="en-US" altLang="en-US" sz="2000">
                <a:latin typeface="Book Antiqua" pitchFamily="18" charset="0"/>
              </a:rPr>
              <a:t>      1. </a:t>
            </a:r>
            <a:r>
              <a:rPr lang="en-US" altLang="en-US" sz="2000" b="1">
                <a:latin typeface="Book Antiqua" pitchFamily="18" charset="0"/>
              </a:rPr>
              <a:t>инцизални (окузални)  (а)</a:t>
            </a:r>
          </a:p>
          <a:p>
            <a:pPr eaLnBrk="0" hangingPunct="0"/>
            <a:r>
              <a:rPr lang="en-US" altLang="en-US" sz="2000" b="1">
                <a:latin typeface="Book Antiqua" pitchFamily="18" charset="0"/>
              </a:rPr>
              <a:t>      2. цервикални (гингивални) (д)</a:t>
            </a:r>
          </a:p>
          <a:p>
            <a:pPr eaLnBrk="0" hangingPunct="0"/>
            <a:r>
              <a:rPr lang="en-US" altLang="en-US" sz="2000" b="1">
                <a:latin typeface="Book Antiqua" pitchFamily="18" charset="0"/>
              </a:rPr>
              <a:t>      3. апикални  (ц)</a:t>
            </a:r>
          </a:p>
          <a:p>
            <a:pPr eaLnBrk="0" hangingPunct="0"/>
            <a:r>
              <a:rPr lang="en-US" altLang="en-US" sz="2000" b="1">
                <a:latin typeface="Book Antiqua" pitchFamily="18" charset="0"/>
              </a:rPr>
              <a:t>      4. мезијални (б)</a:t>
            </a:r>
          </a:p>
          <a:p>
            <a:pPr eaLnBrk="0" hangingPunct="0"/>
            <a:r>
              <a:rPr lang="en-US" altLang="en-US" sz="2000" b="1">
                <a:latin typeface="Book Antiqua" pitchFamily="18" charset="0"/>
              </a:rPr>
              <a:t>      5. дистални (е)</a:t>
            </a:r>
          </a:p>
          <a:p>
            <a:pPr eaLnBrk="0" hangingPunct="0"/>
            <a:r>
              <a:rPr lang="en-US" altLang="en-US" sz="2000" b="1">
                <a:latin typeface="Book Antiqua" pitchFamily="18" charset="0"/>
              </a:rPr>
              <a:t>      6. вестибуларни (лабијални, букални) (ф)</a:t>
            </a:r>
          </a:p>
          <a:p>
            <a:pPr eaLnBrk="0" hangingPunct="0"/>
            <a:r>
              <a:rPr lang="en-US" altLang="en-US" sz="2000" b="1">
                <a:latin typeface="Book Antiqua" pitchFamily="18" charset="0"/>
              </a:rPr>
              <a:t>      7. орални (палатинални, лингвални) (г)</a:t>
            </a:r>
            <a:endParaRPr lang="en-GB" altLang="zh-CN" sz="200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22530" name="Rectangl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9138" y="192088"/>
            <a:ext cx="4048125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2" descr="001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 l="40950"/>
          <a:stretch>
            <a:fillRect/>
          </a:stretch>
        </p:blipFill>
        <p:spPr bwMode="auto">
          <a:xfrm>
            <a:off x="3419475" y="4076700"/>
            <a:ext cx="3055938" cy="235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-74613"/>
            <a:ext cx="9144000" cy="5340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latin typeface="Book Antiqua" pitchFamily="18" charset="0"/>
              </a:rPr>
              <a:t>     </a:t>
            </a:r>
            <a:endParaRPr lang="zh-CN" altLang="en-US" sz="2000" b="1" u="sng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>     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>      </a:t>
            </a:r>
            <a:endParaRPr lang="zh-CN" altLang="en-US" sz="2000" b="1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>     </a:t>
            </a:r>
            <a:r>
              <a:rPr lang="en-US" altLang="en-US" sz="2000" b="1">
                <a:latin typeface="Book Antiqua" pitchFamily="18" charset="0"/>
              </a:rPr>
              <a:t>Аспекти, контура и профили при опису зуба</a:t>
            </a:r>
            <a:r>
              <a:rPr lang="en-US" altLang="en-US" sz="2000">
                <a:latin typeface="Book Antiqua" pitchFamily="18" charset="0"/>
              </a:rPr>
              <a:t>: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en-US" sz="2000">
                <a:latin typeface="Book Antiqua" pitchFamily="18" charset="0"/>
              </a:rPr>
              <a:t> </a:t>
            </a:r>
          </a:p>
          <a:p>
            <a:pPr eaLnBrk="0" hangingPunct="0"/>
            <a:r>
              <a:rPr lang="en-US" altLang="en-US" sz="2000">
                <a:latin typeface="Book Antiqua" pitchFamily="18" charset="0"/>
              </a:rPr>
              <a:t>      - при опису, зуб се посматра са одговарајуће стране, тј. аспекта:</a:t>
            </a:r>
          </a:p>
          <a:p>
            <a:pPr eaLnBrk="0" hangingPunct="0"/>
            <a:endParaRPr lang="en-US" altLang="en-US" sz="2000">
              <a:latin typeface="Book Antiqua" pitchFamily="18" charset="0"/>
            </a:endParaRPr>
          </a:p>
          <a:p>
            <a:pPr eaLnBrk="0" hangingPunct="0"/>
            <a:r>
              <a:rPr lang="en-US" altLang="en-US" sz="2000">
                <a:latin typeface="Book Antiqua" pitchFamily="18" charset="0"/>
              </a:rPr>
              <a:t>             </a:t>
            </a:r>
            <a:r>
              <a:rPr lang="en-US" altLang="en-US" sz="2000">
                <a:latin typeface="Book Antiqua" pitchFamily="18" charset="0"/>
                <a:sym typeface="Arial" pitchFamily="34" charset="0"/>
              </a:rPr>
              <a:t>1. </a:t>
            </a:r>
            <a:r>
              <a:rPr lang="en-US" altLang="en-US" sz="2000" b="1">
                <a:latin typeface="Book Antiqua" pitchFamily="18" charset="0"/>
                <a:sym typeface="SimSun" pitchFamily="2" charset="-122"/>
              </a:rPr>
              <a:t>вестибуларни (лабијални, букални)</a:t>
            </a:r>
            <a:endParaRPr lang="en-US" altLang="en-US" sz="2000" b="1">
              <a:latin typeface="Book Antiqua" pitchFamily="18" charset="0"/>
            </a:endParaRPr>
          </a:p>
          <a:p>
            <a:pPr eaLnBrk="0" hangingPunct="0"/>
            <a:r>
              <a:rPr lang="en-US" altLang="en-US" sz="2000" b="1">
                <a:latin typeface="Book Antiqua" pitchFamily="18" charset="0"/>
                <a:sym typeface="Arial" pitchFamily="34" charset="0"/>
              </a:rPr>
              <a:t>             2. </a:t>
            </a:r>
            <a:r>
              <a:rPr lang="en-US" altLang="en-US" sz="2000" b="1">
                <a:latin typeface="Book Antiqua" pitchFamily="18" charset="0"/>
                <a:sym typeface="SimSun" pitchFamily="2" charset="-122"/>
              </a:rPr>
              <a:t>орални (палатинални, лингвални)</a:t>
            </a:r>
            <a:endParaRPr lang="en-US" altLang="en-US" sz="2000" b="1">
              <a:latin typeface="Book Antiqua" pitchFamily="18" charset="0"/>
            </a:endParaRPr>
          </a:p>
          <a:p>
            <a:pPr eaLnBrk="0" hangingPunct="0"/>
            <a:r>
              <a:rPr lang="en-US" altLang="en-US" sz="2000" b="1">
                <a:latin typeface="Book Antiqua" pitchFamily="18" charset="0"/>
                <a:sym typeface="Arial" pitchFamily="34" charset="0"/>
              </a:rPr>
              <a:t>             3. мезијални и </a:t>
            </a:r>
            <a:r>
              <a:rPr lang="en-US" altLang="en-US" sz="2000" b="1">
                <a:latin typeface="Book Antiqua" pitchFamily="18" charset="0"/>
                <a:sym typeface="SimSun" pitchFamily="2" charset="-122"/>
              </a:rPr>
              <a:t>дистални (проксимални)</a:t>
            </a:r>
            <a:endParaRPr lang="en-US" altLang="en-US" sz="2000" b="1">
              <a:latin typeface="Book Antiqua" pitchFamily="18" charset="0"/>
            </a:endParaRPr>
          </a:p>
          <a:p>
            <a:pPr eaLnBrk="0" hangingPunct="0"/>
            <a:r>
              <a:rPr lang="en-US" altLang="en-US" sz="2000" b="1">
                <a:latin typeface="Book Antiqua" pitchFamily="18" charset="0"/>
                <a:sym typeface="Arial" pitchFamily="34" charset="0"/>
              </a:rPr>
              <a:t>             4. </a:t>
            </a:r>
            <a:r>
              <a:rPr lang="en-US" altLang="en-US" sz="2000" b="1">
                <a:latin typeface="Book Antiqua" pitchFamily="18" charset="0"/>
                <a:sym typeface="SimSun" pitchFamily="2" charset="-122"/>
              </a:rPr>
              <a:t>инцизални (окузални)</a:t>
            </a:r>
            <a:endParaRPr lang="en-US" altLang="en-US" sz="2000" b="1">
              <a:latin typeface="Book Antiqua" pitchFamily="18" charset="0"/>
            </a:endParaRPr>
          </a:p>
          <a:p>
            <a:pPr eaLnBrk="0" hangingPunct="0"/>
            <a:r>
              <a:rPr lang="en-US" altLang="en-US" sz="2000" b="1">
                <a:latin typeface="Book Antiqua" pitchFamily="18" charset="0"/>
                <a:sym typeface="Arial" pitchFamily="34" charset="0"/>
              </a:rPr>
              <a:t> </a:t>
            </a:r>
            <a:endParaRPr lang="en-US" altLang="en-US" sz="2000" b="1">
              <a:latin typeface="Book Antiqua" pitchFamily="18" charset="0"/>
            </a:endParaRPr>
          </a:p>
          <a:p>
            <a:pPr eaLnBrk="0" hangingPunct="0"/>
            <a:r>
              <a:rPr lang="en-US" altLang="en-US" sz="2000">
                <a:latin typeface="Book Antiqua" pitchFamily="18" charset="0"/>
              </a:rPr>
              <a:t>        - граница зуба, посматрано са једног аспекта, према окружењу назива</a:t>
            </a:r>
            <a:br>
              <a:rPr lang="en-US" altLang="en-US" sz="2000">
                <a:latin typeface="Book Antiqua" pitchFamily="18" charset="0"/>
              </a:rPr>
            </a:br>
            <a:r>
              <a:rPr lang="en-US" altLang="en-US" sz="2000">
                <a:latin typeface="Book Antiqua" pitchFamily="18" charset="0"/>
              </a:rPr>
              <a:t>          се </a:t>
            </a:r>
            <a:r>
              <a:rPr lang="en-US" altLang="en-US" sz="2000" b="1">
                <a:latin typeface="Book Antiqua" pitchFamily="18" charset="0"/>
              </a:rPr>
              <a:t>контура</a:t>
            </a:r>
            <a:r>
              <a:rPr lang="en-US" altLang="en-US" sz="2000">
                <a:latin typeface="Book Antiqua" pitchFamily="18" charset="0"/>
              </a:rPr>
              <a:t>, а њени сегменти који је чине називају се </a:t>
            </a:r>
            <a:r>
              <a:rPr lang="en-US" altLang="en-US" sz="2000" b="1">
                <a:latin typeface="Book Antiqua" pitchFamily="18" charset="0"/>
              </a:rPr>
              <a:t>профили или</a:t>
            </a:r>
            <a:br>
              <a:rPr lang="en-US" altLang="en-US" sz="2000" b="1">
                <a:latin typeface="Book Antiqua" pitchFamily="18" charset="0"/>
              </a:rPr>
            </a:br>
            <a:r>
              <a:rPr lang="en-US" altLang="en-US" sz="2000" b="1">
                <a:latin typeface="Book Antiqua" pitchFamily="18" charset="0"/>
              </a:rPr>
              <a:t>          ивице</a:t>
            </a:r>
            <a:endParaRPr lang="en-GB" altLang="zh-CN" sz="200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23554" name="Rectangl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9138" y="192088"/>
            <a:ext cx="4048125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989" t="13602" r="23226" b="6602"/>
          <a:stretch/>
        </p:blipFill>
        <p:spPr>
          <a:xfrm>
            <a:off x="611725" y="620805"/>
            <a:ext cx="8003926" cy="5632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6577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l="25620" t="11111" r="27274" b="7639"/>
          <a:stretch>
            <a:fillRect/>
          </a:stretch>
        </p:blipFill>
        <p:spPr bwMode="auto">
          <a:xfrm>
            <a:off x="2000250" y="1000125"/>
            <a:ext cx="51689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Box 2"/>
          <p:cNvSpPr txBox="1">
            <a:spLocks noChangeArrowheads="1"/>
          </p:cNvSpPr>
          <p:nvPr/>
        </p:nvSpPr>
        <p:spPr bwMode="auto">
          <a:xfrm>
            <a:off x="812800" y="428625"/>
            <a:ext cx="736282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sr-Cyrl-CS" sz="3200">
                <a:solidFill>
                  <a:srgbClr val="27C07A"/>
                </a:solidFill>
                <a:latin typeface="Book Antiqua" pitchFamily="18" charset="0"/>
              </a:rPr>
              <a:t>Вестибуларни</a:t>
            </a:r>
            <a:r>
              <a:rPr lang="zh-CN" altLang="en-US" sz="3200">
                <a:solidFill>
                  <a:srgbClr val="27C07A"/>
                </a:solidFill>
                <a:latin typeface="Book Antiqua" pitchFamily="18" charset="0"/>
              </a:rPr>
              <a:t> </a:t>
            </a:r>
            <a:r>
              <a:rPr lang="en-US" altLang="zh-CN" sz="3200">
                <a:solidFill>
                  <a:srgbClr val="27C07A"/>
                </a:solidFill>
                <a:latin typeface="Book Antiqua" pitchFamily="18" charset="0"/>
              </a:rPr>
              <a:t>и оклузални аспект</a:t>
            </a:r>
            <a:endParaRPr lang="zh-CN" altLang="en-US" sz="3200">
              <a:solidFill>
                <a:srgbClr val="27C07A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l="26282" t="14549" r="28430" b="25133"/>
          <a:stretch>
            <a:fillRect/>
          </a:stretch>
        </p:blipFill>
        <p:spPr bwMode="auto">
          <a:xfrm>
            <a:off x="1285875" y="857250"/>
            <a:ext cx="6626225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extBox 3"/>
          <p:cNvSpPr txBox="1">
            <a:spLocks noChangeArrowheads="1"/>
          </p:cNvSpPr>
          <p:nvPr/>
        </p:nvSpPr>
        <p:spPr bwMode="auto">
          <a:xfrm>
            <a:off x="2714625" y="428625"/>
            <a:ext cx="3929063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200">
                <a:solidFill>
                  <a:srgbClr val="27C07A"/>
                </a:solidFill>
                <a:latin typeface="Book Antiqua" pitchFamily="18" charset="0"/>
              </a:rPr>
              <a:t>Орални</a:t>
            </a:r>
            <a:r>
              <a:rPr lang="zh-CN" altLang="en-US" sz="3200">
                <a:solidFill>
                  <a:srgbClr val="27C07A"/>
                </a:solidFill>
                <a:latin typeface="Book Antiqua" pitchFamily="18" charset="0"/>
              </a:rPr>
              <a:t> </a:t>
            </a:r>
            <a:r>
              <a:rPr lang="en-US" altLang="zh-CN" sz="3200">
                <a:solidFill>
                  <a:srgbClr val="27C07A"/>
                </a:solidFill>
                <a:latin typeface="Book Antiqua" pitchFamily="18" charset="0"/>
              </a:rPr>
              <a:t>аспект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4"/>
          <p:cNvSpPr txBox="1">
            <a:spLocks noChangeArrowheads="1"/>
          </p:cNvSpPr>
          <p:nvPr/>
        </p:nvSpPr>
        <p:spPr bwMode="auto">
          <a:xfrm>
            <a:off x="228600" y="657225"/>
            <a:ext cx="8883650" cy="585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en-US" b="1">
                <a:latin typeface="Book Antiqua" pitchFamily="18" charset="0"/>
                <a:sym typeface="SimSun" pitchFamily="2" charset="-122"/>
              </a:rPr>
              <a:t>     * ОБЕЛЕЖАВАЊЕ ЗУБА</a:t>
            </a:r>
          </a:p>
          <a:p>
            <a:pPr eaLnBrk="0" hangingPunct="0"/>
            <a:endParaRPr lang="en-GB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GB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US">
                <a:latin typeface="Book Antiqua" pitchFamily="18" charset="0"/>
                <a:sym typeface="SimSun" pitchFamily="2" charset="-122"/>
              </a:rPr>
              <a:t>1) Универзални нумерички систем (</a:t>
            </a:r>
            <a:r>
              <a:rPr lang="en-GB" altLang="en-US">
                <a:latin typeface="Book Antiqua" pitchFamily="18" charset="0"/>
                <a:sym typeface="SimSun" pitchFamily="2" charset="-122"/>
              </a:rPr>
              <a:t>ADA system - American Dental Association)</a:t>
            </a: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     </a:t>
            </a: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    - користи бројеве од 1 - 32 за све сталне зубе и број и слово (1</a:t>
            </a:r>
            <a:r>
              <a:rPr lang="en-GB" altLang="en-US">
                <a:latin typeface="Book Antiqua" pitchFamily="18" charset="0"/>
                <a:sym typeface="SimSun" pitchFamily="2" charset="-122"/>
              </a:rPr>
              <a:t>d - 20d) </a:t>
            </a:r>
            <a:r>
              <a:rPr lang="en-US" altLang="en-US">
                <a:latin typeface="Book Antiqua" pitchFamily="18" charset="0"/>
                <a:sym typeface="SimSun" pitchFamily="2" charset="-122"/>
              </a:rPr>
              <a:t>за све</a:t>
            </a:r>
            <a:br>
              <a:rPr lang="en-US" altLang="en-US">
                <a:latin typeface="Book Antiqua" pitchFamily="18" charset="0"/>
                <a:sym typeface="SimSun" pitchFamily="2" charset="-122"/>
              </a:rPr>
            </a:br>
            <a:r>
              <a:rPr lang="en-US" altLang="en-US">
                <a:latin typeface="Book Antiqua" pitchFamily="18" charset="0"/>
                <a:sym typeface="SimSun" pitchFamily="2" charset="-122"/>
              </a:rPr>
              <a:t>      млечне зубе</a:t>
            </a: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     </a:t>
            </a:r>
            <a:r>
              <a:rPr lang="en-US" altLang="en-US" b="1">
                <a:latin typeface="Book Antiqua" pitchFamily="18" charset="0"/>
                <a:sym typeface="SimSun" pitchFamily="2" charset="-122"/>
              </a:rPr>
              <a:t> </a:t>
            </a:r>
          </a:p>
          <a:p>
            <a:pPr eaLnBrk="0" hangingPunct="0"/>
            <a:r>
              <a:rPr lang="en-US" altLang="en-US" b="1">
                <a:latin typeface="Book Antiqua" pitchFamily="18" charset="0"/>
                <a:sym typeface="SimSun" pitchFamily="2" charset="-122"/>
              </a:rPr>
              <a:t>    - стални зуби:</a:t>
            </a: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          - додељује се посебан број сваком сталном зубу</a:t>
            </a: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          - горњи десни трећи молар означен је симболом #1, </a:t>
            </a: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            горњи десни други молар #2 итд. дуж целог максиларног денталног лука</a:t>
            </a: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            горњи леви трећи молар има ознаку #16</a:t>
            </a: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          - нумерички низ се наставља са доњим левим трећим моларом #17</a:t>
            </a: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            доњи леви други молар има ознаку #18 итд. дуж целог мандиб. лука</a:t>
            </a: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            доњи десни трећи молар има ознаку #32</a:t>
            </a: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     </a:t>
            </a: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     - млечни зуби:</a:t>
            </a: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          - нумерисани су исто као и зуби сталне дентиције, с тим што се мало слово</a:t>
            </a: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            </a:t>
            </a:r>
            <a:r>
              <a:rPr lang="en-GB" altLang="en-US">
                <a:latin typeface="Book Antiqua" pitchFamily="18" charset="0"/>
                <a:sym typeface="SimSun" pitchFamily="2" charset="-122"/>
              </a:rPr>
              <a:t>d </a:t>
            </a:r>
            <a:r>
              <a:rPr lang="en-US" altLang="en-US">
                <a:latin typeface="Book Antiqua" pitchFamily="18" charset="0"/>
                <a:sym typeface="SimSun" pitchFamily="2" charset="-122"/>
              </a:rPr>
              <a:t>додаје као суфикс сваком броју</a:t>
            </a: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           пр. млечни горњи десни други молар је #1</a:t>
            </a:r>
            <a:r>
              <a:rPr lang="en-GB" altLang="en-US">
                <a:latin typeface="Book Antiqua" pitchFamily="18" charset="0"/>
                <a:sym typeface="SimSun" pitchFamily="2" charset="-122"/>
              </a:rPr>
              <a:t>d, a </a:t>
            </a:r>
            <a:r>
              <a:rPr lang="en-US" altLang="en-GB">
                <a:latin typeface="Book Antiqua" pitchFamily="18" charset="0"/>
                <a:sym typeface="SimSun" pitchFamily="2" charset="-122"/>
              </a:rPr>
              <a:t>млечни горњи леви други</a:t>
            </a:r>
          </a:p>
          <a:p>
            <a:pPr eaLnBrk="0" hangingPunct="0"/>
            <a:r>
              <a:rPr lang="en-US" altLang="en-GB">
                <a:latin typeface="Book Antiqua" pitchFamily="18" charset="0"/>
                <a:sym typeface="SimSun" pitchFamily="2" charset="-122"/>
              </a:rPr>
              <a:t>           молар је #10</a:t>
            </a:r>
            <a:r>
              <a:rPr lang="en-GB">
                <a:latin typeface="Book Antiqua" pitchFamily="18" charset="0"/>
                <a:sym typeface="SimSun" pitchFamily="2" charset="-122"/>
              </a:rPr>
              <a:t>d</a:t>
            </a:r>
            <a:endParaRPr lang="en-GB" b="1">
              <a:latin typeface="Book Antiqua" pitchFamily="18" charset="0"/>
              <a:sym typeface="SimSun" pitchFamily="2" charset="-122"/>
            </a:endParaRPr>
          </a:p>
        </p:txBody>
      </p:sp>
      <p:pic>
        <p:nvPicPr>
          <p:cNvPr id="9218" name="Rectangl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9138" y="334963"/>
            <a:ext cx="4048125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l="27107" t="26456" r="25784" b="14285"/>
          <a:stretch>
            <a:fillRect/>
          </a:stretch>
        </p:blipFill>
        <p:spPr bwMode="auto">
          <a:xfrm>
            <a:off x="1214438" y="928688"/>
            <a:ext cx="6891337" cy="541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Box 2"/>
          <p:cNvSpPr txBox="1">
            <a:spLocks noChangeArrowheads="1"/>
          </p:cNvSpPr>
          <p:nvPr/>
        </p:nvSpPr>
        <p:spPr bwMode="auto">
          <a:xfrm>
            <a:off x="2714625" y="428625"/>
            <a:ext cx="3786188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sr-Cyrl-CS" altLang="en-US" sz="3200">
                <a:solidFill>
                  <a:srgbClr val="27C07A"/>
                </a:solidFill>
                <a:latin typeface="Book Antiqua" pitchFamily="18" charset="0"/>
              </a:rPr>
              <a:t>Мезијалн</a:t>
            </a:r>
            <a:r>
              <a:rPr lang="en-US" altLang="sr-Cyrl-CS" sz="3200">
                <a:solidFill>
                  <a:srgbClr val="27C07A"/>
                </a:solidFill>
                <a:latin typeface="Book Antiqua" pitchFamily="18" charset="0"/>
              </a:rPr>
              <a:t>и аспект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-74613"/>
            <a:ext cx="9144000" cy="6864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latin typeface="Book Antiqua" pitchFamily="18" charset="0"/>
              </a:rPr>
              <a:t>     </a:t>
            </a:r>
            <a:endParaRPr lang="zh-CN" altLang="en-US" sz="2000" b="1" u="sng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>    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>
                <a:latin typeface="Book Antiqua" pitchFamily="18" charset="0"/>
              </a:rPr>
              <a:t>         </a:t>
            </a:r>
            <a:r>
              <a:rPr lang="en-US" altLang="en-US" b="1">
                <a:latin typeface="Book Antiqua" pitchFamily="18" charset="0"/>
              </a:rPr>
              <a:t>Величина зуба</a:t>
            </a:r>
            <a:r>
              <a:rPr lang="en-US" altLang="en-US">
                <a:latin typeface="Book Antiqua" pitchFamily="18" charset="0"/>
              </a:rPr>
              <a:t>:</a:t>
            </a:r>
          </a:p>
          <a:p>
            <a:pPr eaLnBrk="0" hangingPunct="0">
              <a:lnSpc>
                <a:spcPct val="150000"/>
              </a:lnSpc>
            </a:pPr>
            <a:endParaRPr lang="en-US" altLang="en-US">
              <a:latin typeface="Book Antiqua" pitchFamily="18" charset="0"/>
            </a:endParaRPr>
          </a:p>
          <a:p>
            <a:pPr eaLnBrk="0" hangingPunct="0"/>
            <a:r>
              <a:rPr lang="en-US" altLang="en-US">
                <a:latin typeface="Book Antiqua" pitchFamily="18" charset="0"/>
              </a:rPr>
              <a:t>       </a:t>
            </a:r>
            <a:r>
              <a:rPr lang="en-US" altLang="en-US">
                <a:latin typeface="Book Antiqua" pitchFamily="18" charset="0"/>
                <a:sym typeface="SimSun" pitchFamily="2" charset="-122"/>
              </a:rPr>
              <a:t>1. Д</a:t>
            </a:r>
            <a:r>
              <a:rPr lang="en-US" altLang="en-US" b="1">
                <a:latin typeface="Book Antiqua" pitchFamily="18" charset="0"/>
                <a:sym typeface="SimSun" pitchFamily="2" charset="-122"/>
              </a:rPr>
              <a:t>ужина зубне круне (сагитална ширина круне) </a:t>
            </a:r>
            <a:r>
              <a:rPr lang="en-GB" u="sng">
                <a:latin typeface="Book Antiqua" pitchFamily="18" charset="0"/>
                <a:sym typeface="SimSun" pitchFamily="2" charset="-122"/>
              </a:rPr>
              <a:t>(</a:t>
            </a:r>
            <a:r>
              <a:rPr lang="en-US" u="sng">
                <a:latin typeface="Book Antiqua" pitchFamily="18" charset="0"/>
                <a:sym typeface="SimSun" pitchFamily="2" charset="-122"/>
              </a:rPr>
              <a:t>на слици под 1 и 2)</a:t>
            </a: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               - мери се у мезиодисталном правцу у пределу </a:t>
            </a:r>
            <a:br>
              <a:rPr lang="en-US" altLang="en-US">
                <a:latin typeface="Book Antiqua" pitchFamily="18" charset="0"/>
                <a:sym typeface="SimSun" pitchFamily="2" charset="-122"/>
              </a:rPr>
            </a:br>
            <a:r>
              <a:rPr lang="en-US" altLang="en-US">
                <a:latin typeface="Book Antiqua" pitchFamily="18" charset="0"/>
                <a:sym typeface="SimSun" pitchFamily="2" charset="-122"/>
              </a:rPr>
              <a:t>                  врата зуба (минимална дужина) и између </a:t>
            </a:r>
            <a:br>
              <a:rPr lang="en-US" altLang="en-US">
                <a:latin typeface="Book Antiqua" pitchFamily="18" charset="0"/>
                <a:sym typeface="SimSun" pitchFamily="2" charset="-122"/>
              </a:rPr>
            </a:br>
            <a:r>
              <a:rPr lang="en-US" altLang="en-US">
                <a:latin typeface="Book Antiqua" pitchFamily="18" charset="0"/>
                <a:sym typeface="SimSun" pitchFamily="2" charset="-122"/>
              </a:rPr>
              <a:t>                  одговарајућих темена углова </a:t>
            </a:r>
            <a:r>
              <a:rPr lang="en-GB">
                <a:latin typeface="Book Antiqua" pitchFamily="18" charset="0"/>
                <a:sym typeface="SimSun" pitchFamily="2" charset="-122"/>
              </a:rPr>
              <a:t>(</a:t>
            </a:r>
            <a:r>
              <a:rPr lang="en-US" altLang="en-US">
                <a:latin typeface="Book Antiqua" pitchFamily="18" charset="0"/>
                <a:sym typeface="SimSun" pitchFamily="2" charset="-122"/>
              </a:rPr>
              <a:t>максимална дужина).</a:t>
            </a:r>
          </a:p>
          <a:p>
            <a:pPr eaLnBrk="0" hangingPunct="0"/>
            <a:r>
              <a:rPr lang="en-US" altLang="en-US" b="1">
                <a:latin typeface="Book Antiqua" pitchFamily="18" charset="0"/>
                <a:sym typeface="SimSun" pitchFamily="2" charset="-122"/>
              </a:rPr>
              <a:t>       2. Ширина зубне круне (трансверзална ширина круне) </a:t>
            </a:r>
            <a:r>
              <a:rPr lang="en-US" altLang="en-US" u="sng">
                <a:latin typeface="Book Antiqua" pitchFamily="18" charset="0"/>
                <a:sym typeface="SimSun" pitchFamily="2" charset="-122"/>
              </a:rPr>
              <a:t>(на слици под 6 и 7)</a:t>
            </a:r>
          </a:p>
          <a:p>
            <a:pPr eaLnBrk="0" hangingPunct="0"/>
            <a:r>
              <a:rPr lang="en-US" altLang="en-US" b="1">
                <a:latin typeface="Book Antiqua" pitchFamily="18" charset="0"/>
                <a:sym typeface="SimSun" pitchFamily="2" charset="-122"/>
              </a:rPr>
              <a:t>	 </a:t>
            </a:r>
            <a:r>
              <a:rPr lang="en-US" altLang="en-US">
                <a:latin typeface="Book Antiqua" pitchFamily="18" charset="0"/>
                <a:sym typeface="SimSun" pitchFamily="2" charset="-122"/>
              </a:rPr>
              <a:t> - мери се у вестибуло-оралном правцу у </a:t>
            </a:r>
            <a:br>
              <a:rPr lang="en-US" altLang="en-US">
                <a:latin typeface="Book Antiqua" pitchFamily="18" charset="0"/>
                <a:sym typeface="SimSun" pitchFamily="2" charset="-122"/>
              </a:rPr>
            </a:br>
            <a:r>
              <a:rPr lang="en-US" altLang="en-US">
                <a:latin typeface="Book Antiqua" pitchFamily="18" charset="0"/>
                <a:sym typeface="SimSun" pitchFamily="2" charset="-122"/>
              </a:rPr>
              <a:t>                    пределу врата зуба и наспрамних највећих </a:t>
            </a:r>
            <a:br>
              <a:rPr lang="en-US" altLang="en-US">
                <a:latin typeface="Book Antiqua" pitchFamily="18" charset="0"/>
                <a:sym typeface="SimSun" pitchFamily="2" charset="-122"/>
              </a:rPr>
            </a:br>
            <a:r>
              <a:rPr lang="en-US" altLang="en-US">
                <a:latin typeface="Book Antiqua" pitchFamily="18" charset="0"/>
                <a:sym typeface="SimSun" pitchFamily="2" charset="-122"/>
              </a:rPr>
              <a:t>                    конвекситета вестибуларне и оралне</a:t>
            </a:r>
            <a:br>
              <a:rPr lang="en-US" altLang="en-US">
                <a:latin typeface="Book Antiqua" pitchFamily="18" charset="0"/>
                <a:sym typeface="SimSun" pitchFamily="2" charset="-122"/>
              </a:rPr>
            </a:br>
            <a:r>
              <a:rPr lang="en-US" altLang="en-US">
                <a:latin typeface="Book Antiqua" pitchFamily="18" charset="0"/>
                <a:sym typeface="SimSun" pitchFamily="2" charset="-122"/>
              </a:rPr>
              <a:t>	    површине зуба.</a:t>
            </a:r>
            <a:endParaRPr lang="en-US" altLang="en-US" b="1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US" b="1">
                <a:latin typeface="Book Antiqua" pitchFamily="18" charset="0"/>
                <a:sym typeface="SimSun" pitchFamily="2" charset="-122"/>
              </a:rPr>
              <a:t>       3. Висина зубне круне </a:t>
            </a:r>
            <a:r>
              <a:rPr lang="en-US" altLang="en-US" u="sng">
                <a:latin typeface="Book Antiqua" pitchFamily="18" charset="0"/>
                <a:sym typeface="SimSun" pitchFamily="2" charset="-122"/>
              </a:rPr>
              <a:t>(на слици под 3)</a:t>
            </a:r>
          </a:p>
          <a:p>
            <a:pPr eaLnBrk="0" hangingPunct="0"/>
            <a:r>
              <a:rPr lang="en-US" altLang="en-US" b="1">
                <a:latin typeface="Book Antiqua" pitchFamily="18" charset="0"/>
                <a:sym typeface="SimSun" pitchFamily="2" charset="-122"/>
              </a:rPr>
              <a:t>	  </a:t>
            </a:r>
            <a:r>
              <a:rPr lang="en-US" altLang="en-US">
                <a:latin typeface="Book Antiqua" pitchFamily="18" charset="0"/>
                <a:sym typeface="SimSun" pitchFamily="2" charset="-122"/>
              </a:rPr>
              <a:t>- мери се у инцизо-(оклузо) цервикалном</a:t>
            </a:r>
            <a:br>
              <a:rPr lang="en-US" altLang="en-US">
                <a:latin typeface="Book Antiqua" pitchFamily="18" charset="0"/>
                <a:sym typeface="SimSun" pitchFamily="2" charset="-122"/>
              </a:rPr>
            </a:br>
            <a:r>
              <a:rPr lang="en-US" altLang="en-US">
                <a:latin typeface="Book Antiqua" pitchFamily="18" charset="0"/>
                <a:sym typeface="SimSun" pitchFamily="2" charset="-122"/>
              </a:rPr>
              <a:t>                    правцу у пределу између цервикалне линије</a:t>
            </a:r>
            <a:br>
              <a:rPr lang="en-US" altLang="en-US">
                <a:latin typeface="Book Antiqua" pitchFamily="18" charset="0"/>
                <a:sym typeface="SimSun" pitchFamily="2" charset="-122"/>
              </a:rPr>
            </a:br>
            <a:r>
              <a:rPr lang="en-US" altLang="en-US">
                <a:latin typeface="Book Antiqua" pitchFamily="18" charset="0"/>
                <a:sym typeface="SimSun" pitchFamily="2" charset="-122"/>
              </a:rPr>
              <a:t>                    и инцизалног гребена или оклузалне површине</a:t>
            </a:r>
            <a:endParaRPr lang="en-US" altLang="en-US" b="1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US" b="1">
                <a:latin typeface="Book Antiqua" pitchFamily="18" charset="0"/>
                <a:sym typeface="SimSun" pitchFamily="2" charset="-122"/>
              </a:rPr>
              <a:t>        4. Укупна дужина зуба (круна+корен) </a:t>
            </a:r>
            <a:r>
              <a:rPr lang="en-US" altLang="en-US" u="sng">
                <a:latin typeface="Book Antiqua" pitchFamily="18" charset="0"/>
                <a:sym typeface="SimSun" pitchFamily="2" charset="-122"/>
              </a:rPr>
              <a:t>(на слици под 5)</a:t>
            </a:r>
          </a:p>
          <a:p>
            <a:pPr eaLnBrk="0" hangingPunct="0"/>
            <a:r>
              <a:rPr lang="en-US" altLang="en-US" b="1">
                <a:latin typeface="Book Antiqua" pitchFamily="18" charset="0"/>
                <a:sym typeface="SimSun" pitchFamily="2" charset="-122"/>
              </a:rPr>
              <a:t> 	  </a:t>
            </a:r>
            <a:r>
              <a:rPr lang="en-US" altLang="en-US">
                <a:latin typeface="Book Antiqua" pitchFamily="18" charset="0"/>
                <a:sym typeface="SimSun" pitchFamily="2" charset="-122"/>
              </a:rPr>
              <a:t>- мери се у инцизо-(оклузо) цервикалном правцу од инцизалног</a:t>
            </a:r>
            <a:br>
              <a:rPr lang="en-US" altLang="en-US">
                <a:latin typeface="Book Antiqua" pitchFamily="18" charset="0"/>
                <a:sym typeface="SimSun" pitchFamily="2" charset="-122"/>
              </a:rPr>
            </a:br>
            <a:r>
              <a:rPr lang="en-US" altLang="en-US">
                <a:latin typeface="Book Antiqua" pitchFamily="18" charset="0"/>
                <a:sym typeface="SimSun" pitchFamily="2" charset="-122"/>
              </a:rPr>
              <a:t>                  гребена (предњи зуби) или оклузалне површине (бочни зуби)</a:t>
            </a:r>
            <a:br>
              <a:rPr lang="en-US" altLang="en-US">
                <a:latin typeface="Book Antiqua" pitchFamily="18" charset="0"/>
                <a:sym typeface="SimSun" pitchFamily="2" charset="-122"/>
              </a:rPr>
            </a:br>
            <a:r>
              <a:rPr lang="en-US" altLang="en-US">
                <a:latin typeface="Book Antiqua" pitchFamily="18" charset="0"/>
                <a:sym typeface="SimSun" pitchFamily="2" charset="-122"/>
              </a:rPr>
              <a:t>                  до врха корена</a:t>
            </a:r>
            <a:endParaRPr lang="en-US" altLang="en-US" b="1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en-US" sz="2000">
                <a:latin typeface="Book Antiqua" pitchFamily="18" charset="0"/>
              </a:rPr>
              <a:t>     </a:t>
            </a:r>
            <a:endParaRPr lang="en-GB" altLang="zh-CN" sz="200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27650" name="Rectangl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9138" y="192088"/>
            <a:ext cx="4048125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1" descr="002dole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6424613" y="3048000"/>
            <a:ext cx="2647950" cy="215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-74613"/>
            <a:ext cx="9144000" cy="6407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latin typeface="Book Antiqua" pitchFamily="18" charset="0"/>
              </a:rPr>
              <a:t>     </a:t>
            </a:r>
            <a:endParaRPr lang="zh-CN" altLang="en-US" sz="2000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>     </a:t>
            </a:r>
            <a:r>
              <a:rPr lang="en-US" altLang="en-US" sz="2000">
                <a:latin typeface="Book Antiqua" pitchFamily="18" charset="0"/>
              </a:rPr>
              <a:t>   </a:t>
            </a:r>
            <a:r>
              <a:rPr lang="en-US" altLang="en-US" sz="2000" b="1">
                <a:latin typeface="Book Antiqua" pitchFamily="18" charset="0"/>
              </a:rPr>
              <a:t>А</a:t>
            </a:r>
            <a:r>
              <a:rPr lang="en-US" altLang="en-US" sz="2000" b="1">
                <a:latin typeface="Book Antiqua" pitchFamily="18" charset="0"/>
                <a:sym typeface="SimSun" pitchFamily="2" charset="-122"/>
              </a:rPr>
              <a:t>. Трећине круне зуба</a:t>
            </a:r>
          </a:p>
          <a:p>
            <a:pPr eaLnBrk="0" hangingPunct="0"/>
            <a:r>
              <a:rPr lang="en-US" altLang="en-US" sz="2000">
                <a:latin typeface="Book Antiqua" pitchFamily="18" charset="0"/>
                <a:sym typeface="SimSun" pitchFamily="2" charset="-122"/>
              </a:rPr>
              <a:t>            	- називи сагласно односу деобних линија посматране површине</a:t>
            </a:r>
          </a:p>
          <a:p>
            <a:pPr eaLnBrk="0" hangingPunct="0"/>
            <a:r>
              <a:rPr lang="en-US" altLang="en-US" sz="2000">
                <a:latin typeface="Book Antiqua" pitchFamily="18" charset="0"/>
                <a:sym typeface="SimSun" pitchFamily="2" charset="-122"/>
              </a:rPr>
              <a:t>         </a:t>
            </a:r>
            <a:r>
              <a:rPr lang="en-US" altLang="en-US" sz="2000" u="sng">
                <a:solidFill>
                  <a:srgbClr val="FF0000"/>
                </a:solidFill>
                <a:latin typeface="Book Antiqua" pitchFamily="18" charset="0"/>
                <a:sym typeface="SimSun" pitchFamily="2" charset="-122"/>
              </a:rPr>
              <a:t>а) вертикално посматрано:</a:t>
            </a:r>
            <a:r>
              <a:rPr lang="en-US" altLang="en-US" sz="2000">
                <a:latin typeface="Book Antiqua" pitchFamily="18" charset="0"/>
                <a:sym typeface="SimSun" pitchFamily="2" charset="-122"/>
              </a:rPr>
              <a:t> </a:t>
            </a:r>
          </a:p>
          <a:p>
            <a:pPr eaLnBrk="0" hangingPunct="0"/>
            <a:r>
              <a:rPr lang="en-US" altLang="en-US" sz="2000">
                <a:latin typeface="Book Antiqua" pitchFamily="18" charset="0"/>
                <a:sym typeface="SimSun" pitchFamily="2" charset="-122"/>
              </a:rPr>
              <a:t>           </a:t>
            </a:r>
            <a:r>
              <a:rPr lang="en-US" altLang="en-US" sz="2000" u="sng">
                <a:latin typeface="Book Antiqua" pitchFamily="18" charset="0"/>
                <a:sym typeface="SimSun" pitchFamily="2" charset="-122"/>
              </a:rPr>
              <a:t>проксимални профили:</a:t>
            </a:r>
            <a:r>
              <a:rPr lang="en-US" altLang="en-US" sz="2000">
                <a:latin typeface="Book Antiqua" pitchFamily="18" charset="0"/>
                <a:sym typeface="SimSun" pitchFamily="2" charset="-122"/>
              </a:rPr>
              <a:t>	      </a:t>
            </a:r>
          </a:p>
          <a:p>
            <a:pPr eaLnBrk="0" hangingPunct="0"/>
            <a:r>
              <a:rPr lang="en-US" altLang="en-US" sz="2000">
                <a:latin typeface="Book Antiqua" pitchFamily="18" charset="0"/>
                <a:sym typeface="SimSun" pitchFamily="2" charset="-122"/>
              </a:rPr>
              <a:t>             - лабијална  (предњи зуби) </a:t>
            </a:r>
            <a:br>
              <a:rPr lang="en-US" altLang="en-US" sz="2000">
                <a:latin typeface="Book Antiqua" pitchFamily="18" charset="0"/>
                <a:sym typeface="SimSun" pitchFamily="2" charset="-122"/>
              </a:rPr>
            </a:br>
            <a:r>
              <a:rPr lang="en-US" altLang="en-US" sz="2000">
                <a:latin typeface="Book Antiqua" pitchFamily="18" charset="0"/>
                <a:sym typeface="SimSun" pitchFamily="2" charset="-122"/>
              </a:rPr>
              <a:t>               или букална (бочни зуби) трећина	</a:t>
            </a:r>
            <a:br>
              <a:rPr lang="en-US" altLang="en-US" sz="2000">
                <a:latin typeface="Book Antiqua" pitchFamily="18" charset="0"/>
                <a:sym typeface="SimSun" pitchFamily="2" charset="-122"/>
              </a:rPr>
            </a:br>
            <a:r>
              <a:rPr lang="en-US" altLang="en-US" sz="2000">
                <a:latin typeface="Book Antiqua" pitchFamily="18" charset="0"/>
                <a:sym typeface="SimSun" pitchFamily="2" charset="-122"/>
              </a:rPr>
              <a:t>             - средња трећина			</a:t>
            </a:r>
            <a:br>
              <a:rPr lang="en-US" altLang="en-US" sz="2000">
                <a:latin typeface="Book Antiqua" pitchFamily="18" charset="0"/>
                <a:sym typeface="SimSun" pitchFamily="2" charset="-122"/>
              </a:rPr>
            </a:br>
            <a:r>
              <a:rPr lang="en-US" altLang="en-US" sz="2000">
                <a:latin typeface="Book Antiqua" pitchFamily="18" charset="0"/>
                <a:sym typeface="SimSun" pitchFamily="2" charset="-122"/>
              </a:rPr>
              <a:t>             - лингвална (орална, палатинална) </a:t>
            </a:r>
            <a:br>
              <a:rPr lang="en-US" altLang="en-US" sz="2000">
                <a:latin typeface="Book Antiqua" pitchFamily="18" charset="0"/>
                <a:sym typeface="SimSun" pitchFamily="2" charset="-122"/>
              </a:rPr>
            </a:br>
            <a:r>
              <a:rPr lang="en-US" altLang="en-US" sz="2000">
                <a:latin typeface="Book Antiqua" pitchFamily="18" charset="0"/>
                <a:sym typeface="SimSun" pitchFamily="2" charset="-122"/>
              </a:rPr>
              <a:t>                трећина</a:t>
            </a:r>
          </a:p>
          <a:p>
            <a:pPr eaLnBrk="0" hangingPunct="0"/>
            <a:endParaRPr lang="en-US" altLang="en-US" sz="2000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US" sz="2000">
                <a:latin typeface="Book Antiqua" pitchFamily="18" charset="0"/>
                <a:sym typeface="SimSun" pitchFamily="2" charset="-122"/>
              </a:rPr>
              <a:t>           </a:t>
            </a:r>
            <a:r>
              <a:rPr lang="en-US" altLang="en-US" sz="2000" u="sng">
                <a:latin typeface="Book Antiqua" pitchFamily="18" charset="0"/>
                <a:sym typeface="SimSun" pitchFamily="2" charset="-122"/>
              </a:rPr>
              <a:t>вестибуларни и орални профили:</a:t>
            </a:r>
          </a:p>
          <a:p>
            <a:pPr eaLnBrk="0" hangingPunct="0"/>
            <a:r>
              <a:rPr lang="en-US" altLang="en-US" sz="2000">
                <a:latin typeface="Book Antiqua" pitchFamily="18" charset="0"/>
                <a:sym typeface="SimSun" pitchFamily="2" charset="-122"/>
              </a:rPr>
              <a:t>	- дистална трећина</a:t>
            </a:r>
          </a:p>
          <a:p>
            <a:pPr eaLnBrk="0" hangingPunct="0"/>
            <a:r>
              <a:rPr lang="en-US" altLang="en-US" sz="2000">
                <a:latin typeface="Book Antiqua" pitchFamily="18" charset="0"/>
                <a:sym typeface="SimSun" pitchFamily="2" charset="-122"/>
              </a:rPr>
              <a:t>	- средња трећина</a:t>
            </a:r>
          </a:p>
          <a:p>
            <a:pPr eaLnBrk="0" hangingPunct="0"/>
            <a:r>
              <a:rPr lang="en-US" altLang="en-US" sz="2000">
                <a:latin typeface="Book Antiqua" pitchFamily="18" charset="0"/>
                <a:sym typeface="SimSun" pitchFamily="2" charset="-122"/>
              </a:rPr>
              <a:t>	- мезијална трећина	</a:t>
            </a:r>
          </a:p>
          <a:p>
            <a:pPr eaLnBrk="0" hangingPunct="0"/>
            <a:endParaRPr lang="en-US" altLang="en-US" sz="2000" b="1">
              <a:latin typeface="Book Antiqua" pitchFamily="18" charset="0"/>
            </a:endParaRPr>
          </a:p>
          <a:p>
            <a:pPr eaLnBrk="0" hangingPunct="0"/>
            <a:r>
              <a:rPr lang="en-US" altLang="en-US" sz="2000">
                <a:latin typeface="Book Antiqua" pitchFamily="18" charset="0"/>
              </a:rPr>
              <a:t>         </a:t>
            </a:r>
            <a:r>
              <a:rPr lang="en-US" altLang="en-US" sz="2000" u="sng">
                <a:solidFill>
                  <a:srgbClr val="FF0000"/>
                </a:solidFill>
                <a:latin typeface="Book Antiqua" pitchFamily="18" charset="0"/>
                <a:sym typeface="SimSun" pitchFamily="2" charset="-122"/>
              </a:rPr>
              <a:t>б) хоризонтално посматрано</a:t>
            </a:r>
          </a:p>
          <a:p>
            <a:pPr eaLnBrk="0" hangingPunct="0"/>
            <a:r>
              <a:rPr lang="en-US" altLang="en-GB" sz="2000">
                <a:solidFill>
                  <a:srgbClr val="FF0000"/>
                </a:solidFill>
                <a:latin typeface="Book Antiqua" pitchFamily="18" charset="0"/>
              </a:rPr>
              <a:t>	</a:t>
            </a:r>
            <a:r>
              <a:rPr lang="en-US" altLang="en-US" sz="2000">
                <a:latin typeface="Book Antiqua" pitchFamily="18" charset="0"/>
                <a:sym typeface="SimSun" pitchFamily="2" charset="-122"/>
              </a:rPr>
              <a:t>- инцизална трећина</a:t>
            </a:r>
          </a:p>
          <a:p>
            <a:pPr eaLnBrk="0" hangingPunct="0"/>
            <a:r>
              <a:rPr lang="en-US" altLang="en-GB" sz="2000">
                <a:solidFill>
                  <a:srgbClr val="FF0000"/>
                </a:solidFill>
                <a:latin typeface="Book Antiqua" pitchFamily="18" charset="0"/>
                <a:sym typeface="SimSun" pitchFamily="2" charset="-122"/>
              </a:rPr>
              <a:t>	</a:t>
            </a:r>
            <a:r>
              <a:rPr lang="en-US" altLang="en-US" sz="2000">
                <a:latin typeface="Book Antiqua" pitchFamily="18" charset="0"/>
                <a:sym typeface="SimSun" pitchFamily="2" charset="-122"/>
              </a:rPr>
              <a:t>- средња трећина</a:t>
            </a:r>
          </a:p>
          <a:p>
            <a:pPr eaLnBrk="0" hangingPunct="0"/>
            <a:r>
              <a:rPr lang="en-US" altLang="en-GB" sz="2000">
                <a:solidFill>
                  <a:srgbClr val="FF0000"/>
                </a:solidFill>
                <a:latin typeface="Book Antiqua" pitchFamily="18" charset="0"/>
                <a:sym typeface="SimSun" pitchFamily="2" charset="-122"/>
              </a:rPr>
              <a:t>	</a:t>
            </a:r>
            <a:r>
              <a:rPr lang="en-US" altLang="en-US" sz="2000">
                <a:latin typeface="Book Antiqua" pitchFamily="18" charset="0"/>
                <a:sym typeface="SimSun" pitchFamily="2" charset="-122"/>
              </a:rPr>
              <a:t>- цервикална трећина</a:t>
            </a:r>
            <a:endParaRPr lang="en-US" altLang="en-GB" sz="2000">
              <a:solidFill>
                <a:srgbClr val="FF0000"/>
              </a:solidFill>
              <a:latin typeface="Book Antiqua" pitchFamily="18" charset="0"/>
              <a:sym typeface="SimSun" pitchFamily="2" charset="-122"/>
            </a:endParaRPr>
          </a:p>
        </p:txBody>
      </p:sp>
      <p:pic>
        <p:nvPicPr>
          <p:cNvPr id="28674" name="Rectangl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9138" y="192088"/>
            <a:ext cx="4048125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1557338"/>
            <a:ext cx="3657600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-74613"/>
            <a:ext cx="9144000" cy="3511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latin typeface="Book Antiqua" pitchFamily="18" charset="0"/>
              </a:rPr>
              <a:t>     </a:t>
            </a:r>
            <a:endParaRPr lang="zh-CN" altLang="en-US" sz="2000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>     </a:t>
            </a:r>
            <a:r>
              <a:rPr lang="en-US" altLang="en-US" sz="2000">
                <a:latin typeface="Book Antiqua" pitchFamily="18" charset="0"/>
              </a:rPr>
              <a:t>   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en-US" sz="2000" b="1">
                <a:latin typeface="Book Antiqua" pitchFamily="18" charset="0"/>
                <a:sym typeface="SimSun" pitchFamily="2" charset="-122"/>
              </a:rPr>
              <a:t>       Б. Трећине корена зуба</a:t>
            </a:r>
          </a:p>
          <a:p>
            <a:pPr eaLnBrk="0" hangingPunct="0"/>
            <a:r>
              <a:rPr lang="en-US" altLang="en-US" sz="2000">
                <a:latin typeface="Book Antiqua" pitchFamily="18" charset="0"/>
                <a:sym typeface="SimSun" pitchFamily="2" charset="-122"/>
              </a:rPr>
              <a:t>            	- са сваког аспекта подељен само на хоризонталне трећине</a:t>
            </a:r>
          </a:p>
          <a:p>
            <a:pPr eaLnBrk="0" hangingPunct="0"/>
            <a:r>
              <a:rPr lang="en-US" altLang="en-US" sz="2000">
                <a:latin typeface="Book Antiqua" pitchFamily="18" charset="0"/>
                <a:sym typeface="SimSun" pitchFamily="2" charset="-122"/>
              </a:rPr>
              <a:t>         </a:t>
            </a:r>
            <a:endParaRPr lang="en-US" altLang="en-US" sz="2000" b="1">
              <a:latin typeface="Book Antiqua" pitchFamily="18" charset="0"/>
            </a:endParaRPr>
          </a:p>
          <a:p>
            <a:pPr eaLnBrk="0" hangingPunct="0"/>
            <a:r>
              <a:rPr lang="en-US" altLang="en-US" sz="2000">
                <a:latin typeface="Book Antiqua" pitchFamily="18" charset="0"/>
              </a:rPr>
              <a:t>         </a:t>
            </a:r>
            <a:r>
              <a:rPr lang="en-US" altLang="en-US" sz="2000" u="sng">
                <a:solidFill>
                  <a:srgbClr val="FF0000"/>
                </a:solidFill>
                <a:latin typeface="Book Antiqua" pitchFamily="18" charset="0"/>
                <a:sym typeface="SimSun" pitchFamily="2" charset="-122"/>
              </a:rPr>
              <a:t>хоризонтално посматрано</a:t>
            </a:r>
          </a:p>
          <a:p>
            <a:pPr eaLnBrk="0" hangingPunct="0"/>
            <a:r>
              <a:rPr lang="en-US" altLang="en-GB" sz="2000">
                <a:solidFill>
                  <a:srgbClr val="FF0000"/>
                </a:solidFill>
                <a:latin typeface="Book Antiqua" pitchFamily="18" charset="0"/>
              </a:rPr>
              <a:t>	</a:t>
            </a:r>
            <a:r>
              <a:rPr lang="en-US" altLang="en-US" sz="2000">
                <a:latin typeface="Book Antiqua" pitchFamily="18" charset="0"/>
                <a:sym typeface="SimSun" pitchFamily="2" charset="-122"/>
              </a:rPr>
              <a:t>- цервикална трећина</a:t>
            </a:r>
            <a:br>
              <a:rPr lang="en-US" altLang="en-US" sz="2000">
                <a:latin typeface="Book Antiqua" pitchFamily="18" charset="0"/>
                <a:sym typeface="SimSun" pitchFamily="2" charset="-122"/>
              </a:rPr>
            </a:br>
            <a:r>
              <a:rPr lang="en-US" altLang="en-US" sz="2000">
                <a:latin typeface="Book Antiqua" pitchFamily="18" charset="0"/>
                <a:sym typeface="SimSun" pitchFamily="2" charset="-122"/>
              </a:rPr>
              <a:t>                 (у близини цервикалне линије)</a:t>
            </a:r>
          </a:p>
          <a:p>
            <a:pPr eaLnBrk="0" hangingPunct="0"/>
            <a:r>
              <a:rPr lang="en-US" altLang="en-GB" sz="2000">
                <a:solidFill>
                  <a:srgbClr val="FF0000"/>
                </a:solidFill>
                <a:latin typeface="Book Antiqua" pitchFamily="18" charset="0"/>
                <a:sym typeface="SimSun" pitchFamily="2" charset="-122"/>
              </a:rPr>
              <a:t>	</a:t>
            </a:r>
            <a:r>
              <a:rPr lang="en-US" altLang="en-US" sz="2000">
                <a:latin typeface="Book Antiqua" pitchFamily="18" charset="0"/>
                <a:sym typeface="SimSun" pitchFamily="2" charset="-122"/>
              </a:rPr>
              <a:t>- средња трећина</a:t>
            </a:r>
          </a:p>
          <a:p>
            <a:pPr eaLnBrk="0" hangingPunct="0"/>
            <a:r>
              <a:rPr lang="en-US" altLang="en-GB" sz="2000">
                <a:solidFill>
                  <a:srgbClr val="FF0000"/>
                </a:solidFill>
                <a:latin typeface="Book Antiqua" pitchFamily="18" charset="0"/>
                <a:sym typeface="SimSun" pitchFamily="2" charset="-122"/>
              </a:rPr>
              <a:t>	</a:t>
            </a:r>
            <a:r>
              <a:rPr lang="en-US" altLang="en-US" sz="2000">
                <a:latin typeface="Book Antiqua" pitchFamily="18" charset="0"/>
                <a:sym typeface="SimSun" pitchFamily="2" charset="-122"/>
              </a:rPr>
              <a:t>- апикална трећина</a:t>
            </a:r>
            <a:endParaRPr lang="en-US" altLang="en-GB" sz="2000">
              <a:solidFill>
                <a:srgbClr val="FF0000"/>
              </a:solidFill>
              <a:latin typeface="Book Antiqua" pitchFamily="18" charset="0"/>
              <a:sym typeface="SimSun" pitchFamily="2" charset="-122"/>
            </a:endParaRPr>
          </a:p>
        </p:txBody>
      </p:sp>
      <p:pic>
        <p:nvPicPr>
          <p:cNvPr id="29698" name="Rectangl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9138" y="192088"/>
            <a:ext cx="4048125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1700213"/>
            <a:ext cx="36576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-74613"/>
            <a:ext cx="9144000" cy="6864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latin typeface="Book Antiqua" pitchFamily="18" charset="0"/>
              </a:rPr>
              <a:t>     </a:t>
            </a:r>
            <a:endParaRPr lang="zh-CN" altLang="en-US" sz="2000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>     </a:t>
            </a:r>
            <a:r>
              <a:rPr lang="en-US" altLang="en-US" sz="2000">
                <a:latin typeface="Book Antiqua" pitchFamily="18" charset="0"/>
              </a:rPr>
              <a:t>   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en-US" sz="2000" b="1">
                <a:latin typeface="Book Antiqua" pitchFamily="18" charset="0"/>
                <a:sym typeface="SimSun" pitchFamily="2" charset="-122"/>
              </a:rPr>
              <a:t>       Топографско-анатомски знаци на зубима</a:t>
            </a:r>
          </a:p>
          <a:p>
            <a:pPr eaLnBrk="0" hangingPunct="0"/>
            <a:r>
              <a:rPr lang="en-US" altLang="en-US" sz="2000">
                <a:latin typeface="Book Antiqua" pitchFamily="18" charset="0"/>
                <a:sym typeface="SimSun" pitchFamily="2" charset="-122"/>
              </a:rPr>
              <a:t>            	- на основу знакова може се прецизно утврдити припадност зуба</a:t>
            </a:r>
            <a:br>
              <a:rPr lang="en-US" altLang="en-US" sz="2000">
                <a:latin typeface="Book Antiqua" pitchFamily="18" charset="0"/>
                <a:sym typeface="SimSun" pitchFamily="2" charset="-122"/>
              </a:rPr>
            </a:br>
            <a:r>
              <a:rPr lang="en-US" altLang="en-US" sz="2000">
                <a:latin typeface="Book Antiqua" pitchFamily="18" charset="0"/>
                <a:sym typeface="SimSun" pitchFamily="2" charset="-122"/>
              </a:rPr>
              <a:t>                одређеном квадранту и међусобно разликовати зуби.</a:t>
            </a: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	</a:t>
            </a: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1) Знак угла:</a:t>
            </a: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	- најлакше се уочава посматрано са вестибуларног аспекта, где се</a:t>
            </a:r>
            <a:br>
              <a:rPr lang="en-US" altLang="en-GB" sz="2000">
                <a:latin typeface="Book Antiqua" pitchFamily="18" charset="0"/>
                <a:sym typeface="SimSun" pitchFamily="2" charset="-122"/>
              </a:rPr>
            </a:br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        могу уочити два угла </a:t>
            </a:r>
            <a:r>
              <a:rPr lang="en-US" altLang="en-GB" sz="2000" b="1">
                <a:latin typeface="Book Antiqua" pitchFamily="18" charset="0"/>
                <a:sym typeface="SimSun" pitchFamily="2" charset="-122"/>
              </a:rPr>
              <a:t>мезијални и дистални</a:t>
            </a: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      - оба угла имају:</a:t>
            </a: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	   * </a:t>
            </a:r>
            <a:r>
              <a:rPr lang="en-US" altLang="en-GB" sz="2000" b="1">
                <a:latin typeface="Book Antiqua" pitchFamily="18" charset="0"/>
                <a:sym typeface="SimSun" pitchFamily="2" charset="-122"/>
              </a:rPr>
              <a:t>аксијални крак</a:t>
            </a:r>
            <a:r>
              <a:rPr lang="en-US" altLang="en-GB" sz="2000">
                <a:latin typeface="Book Antiqua" pitchFamily="18" charset="0"/>
                <a:sym typeface="SimSun" pitchFamily="2" charset="-122"/>
              </a:rPr>
              <a:t>, у инцизо (оклузо)-цервикалном правцу</a:t>
            </a: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	                                      (мезиовестибуларни и дистовестибуларни)</a:t>
            </a: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	   * </a:t>
            </a:r>
            <a:r>
              <a:rPr lang="en-US" altLang="en-GB" sz="2000" b="1">
                <a:latin typeface="Book Antiqua" pitchFamily="18" charset="0"/>
                <a:sym typeface="SimSun" pitchFamily="2" charset="-122"/>
              </a:rPr>
              <a:t>инцизални (оклузални) крак</a:t>
            </a:r>
            <a:r>
              <a:rPr lang="en-US" altLang="en-GB" sz="2000">
                <a:latin typeface="Book Antiqua" pitchFamily="18" charset="0"/>
                <a:sym typeface="SimSun" pitchFamily="2" charset="-122"/>
              </a:rPr>
              <a:t>, у мезио-дисталном правцу</a:t>
            </a: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	- </a:t>
            </a:r>
            <a:r>
              <a:rPr lang="en-US" altLang="en-GB" sz="2000" u="sng">
                <a:latin typeface="Book Antiqua" pitchFamily="18" charset="0"/>
                <a:sym typeface="SimSun" pitchFamily="2" charset="-122"/>
              </a:rPr>
              <a:t>код предњих зуба</a:t>
            </a:r>
            <a:r>
              <a:rPr lang="en-US" altLang="en-GB" sz="2000">
                <a:latin typeface="Book Antiqua" pitchFamily="18" charset="0"/>
                <a:sym typeface="SimSun" pitchFamily="2" charset="-122"/>
              </a:rPr>
              <a:t>, мезиовестибуларна (аксијални крак) и</a:t>
            </a:r>
            <a:br>
              <a:rPr lang="en-US" altLang="en-GB" sz="2000">
                <a:latin typeface="Book Antiqua" pitchFamily="18" charset="0"/>
                <a:sym typeface="SimSun" pitchFamily="2" charset="-122"/>
              </a:rPr>
            </a:br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         инцизална ивица заклапају оштрији угао од аналогног угла кога</a:t>
            </a:r>
            <a:br>
              <a:rPr lang="en-US" altLang="en-GB" sz="2000">
                <a:latin typeface="Book Antiqua" pitchFamily="18" charset="0"/>
                <a:sym typeface="SimSun" pitchFamily="2" charset="-122"/>
              </a:rPr>
            </a:br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         граде дистовестибуларна и инцизална ивица</a:t>
            </a: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	- </a:t>
            </a:r>
            <a:r>
              <a:rPr lang="en-US" altLang="en-GB" sz="2000" u="sng">
                <a:latin typeface="Book Antiqua" pitchFamily="18" charset="0"/>
                <a:sym typeface="SimSun" pitchFamily="2" charset="-122"/>
              </a:rPr>
              <a:t>код бочних зуба</a:t>
            </a:r>
            <a:r>
              <a:rPr lang="en-US" altLang="en-GB" sz="2000">
                <a:latin typeface="Book Antiqua" pitchFamily="18" charset="0"/>
                <a:sym typeface="SimSun" pitchFamily="2" charset="-122"/>
              </a:rPr>
              <a:t>, мезиовестибуларна ивица и мезијални</a:t>
            </a:r>
            <a:br>
              <a:rPr lang="en-US" altLang="en-GB" sz="2000">
                <a:latin typeface="Book Antiqua" pitchFamily="18" charset="0"/>
                <a:sym typeface="SimSun" pitchFamily="2" charset="-122"/>
              </a:rPr>
            </a:br>
            <a:r>
              <a:rPr lang="en-US" altLang="en-GB" sz="2000">
                <a:latin typeface="Book Antiqua" pitchFamily="18" charset="0"/>
                <a:sym typeface="SimSun" pitchFamily="2" charset="-122"/>
              </a:rPr>
              <a:t>	   квржични гребен букалне квржице премолара, односно</a:t>
            </a: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	   мезиобукалне квржице молара заклапају оштрији угао од</a:t>
            </a: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	   аналогних диталних углова.</a:t>
            </a: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	</a:t>
            </a:r>
          </a:p>
        </p:txBody>
      </p:sp>
      <p:pic>
        <p:nvPicPr>
          <p:cNvPr id="30722" name="Rectangl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9138" y="192088"/>
            <a:ext cx="4048125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4" descr="003"/>
          <p:cNvPicPr>
            <a:picLocks noChangeAspect="1" noChangeArrowheads="1"/>
          </p:cNvPicPr>
          <p:nvPr/>
        </p:nvPicPr>
        <p:blipFill>
          <a:blip r:embed="rId3" cstate="print"/>
          <a:srcRect r="79990" b="10667"/>
          <a:stretch>
            <a:fillRect/>
          </a:stretch>
        </p:blipFill>
        <p:spPr bwMode="auto">
          <a:xfrm>
            <a:off x="0" y="3140075"/>
            <a:ext cx="984250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-4763" y="-74613"/>
            <a:ext cx="9150351" cy="655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latin typeface="Book Antiqua" pitchFamily="18" charset="0"/>
              </a:rPr>
              <a:t>    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	</a:t>
            </a:r>
          </a:p>
          <a:p>
            <a:pPr eaLnBrk="0" hangingPunct="0"/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     </a:t>
            </a:r>
          </a:p>
          <a:p>
            <a:pPr eaLnBrk="0" hangingPunct="0"/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	- ИЗУЗЕТАК: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стални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доњи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први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молар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,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чији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оклузални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крак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/>
            </a:r>
            <a:br>
              <a:rPr lang="en-US" altLang="en-GB" sz="2000" dirty="0">
                <a:latin typeface="Book Antiqua" pitchFamily="18" charset="0"/>
                <a:sym typeface="SimSun" pitchFamily="2" charset="-122"/>
              </a:rPr>
            </a:b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                </a:t>
            </a:r>
            <a:r>
              <a:rPr lang="sr-Cyrl-RS" altLang="en-GB" sz="2000" dirty="0" smtClean="0">
                <a:solidFill>
                  <a:srgbClr val="FF0000"/>
                </a:solidFill>
                <a:latin typeface="Book Antiqua" pitchFamily="18" charset="0"/>
                <a:sym typeface="SimSun" pitchFamily="2" charset="-122"/>
              </a:rPr>
              <a:t>гради</a:t>
            </a:r>
            <a:r>
              <a:rPr lang="sr-Cyrl-RS" altLang="en-GB" sz="2000" dirty="0" smtClean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 smtClean="0">
                <a:latin typeface="Book Antiqua" pitchFamily="18" charset="0"/>
                <a:sym typeface="SimSun" pitchFamily="2" charset="-122"/>
              </a:rPr>
              <a:t>дистални</a:t>
            </a:r>
            <a:r>
              <a:rPr lang="en-US" altLang="en-GB" sz="2000" dirty="0" smtClean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квржични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гребен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дисталне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квржице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.</a:t>
            </a:r>
          </a:p>
          <a:p>
            <a:pPr eaLnBrk="0" hangingPunct="0"/>
            <a:endParaRPr lang="en-US" altLang="en-GB" sz="2000" dirty="0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	-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Мезијални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угао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обично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је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оштрији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од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дисталног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. У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том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случају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/>
            </a:r>
            <a:br>
              <a:rPr lang="en-US" altLang="en-GB" sz="2000" dirty="0">
                <a:latin typeface="Book Antiqua" pitchFamily="18" charset="0"/>
                <a:sym typeface="SimSun" pitchFamily="2" charset="-122"/>
              </a:rPr>
            </a:b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               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зуб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показује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b="1" dirty="0" err="1">
                <a:latin typeface="Book Antiqua" pitchFamily="18" charset="0"/>
                <a:sym typeface="SimSun" pitchFamily="2" charset="-122"/>
              </a:rPr>
              <a:t>правилан</a:t>
            </a:r>
            <a:r>
              <a:rPr lang="en-US" altLang="en-GB" sz="2000" b="1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b="1" dirty="0" err="1">
                <a:latin typeface="Book Antiqua" pitchFamily="18" charset="0"/>
                <a:sym typeface="SimSun" pitchFamily="2" charset="-122"/>
              </a:rPr>
              <a:t>знак</a:t>
            </a:r>
            <a:r>
              <a:rPr lang="en-US" altLang="en-GB" sz="2000" b="1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b="1" dirty="0" err="1">
                <a:latin typeface="Book Antiqua" pitchFamily="18" charset="0"/>
                <a:sym typeface="SimSun" pitchFamily="2" charset="-122"/>
              </a:rPr>
              <a:t>угла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.</a:t>
            </a:r>
          </a:p>
          <a:p>
            <a:pPr eaLnBrk="0" hangingPunct="0"/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	-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Уколико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је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дистални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угао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оштрији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од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мезијалног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,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тада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зуб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/>
            </a:r>
            <a:br>
              <a:rPr lang="en-US" altLang="en-GB" sz="2000" dirty="0">
                <a:latin typeface="Book Antiqua" pitchFamily="18" charset="0"/>
                <a:sym typeface="SimSun" pitchFamily="2" charset="-122"/>
              </a:rPr>
            </a:b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	  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показује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b="1" dirty="0" err="1">
                <a:latin typeface="Book Antiqua" pitchFamily="18" charset="0"/>
                <a:sym typeface="SimSun" pitchFamily="2" charset="-122"/>
              </a:rPr>
              <a:t>обрнут</a:t>
            </a:r>
            <a:r>
              <a:rPr lang="en-US" altLang="en-GB" sz="2000" b="1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b="1" dirty="0" err="1">
                <a:latin typeface="Book Antiqua" pitchFamily="18" charset="0"/>
                <a:sym typeface="SimSun" pitchFamily="2" charset="-122"/>
              </a:rPr>
              <a:t>знак</a:t>
            </a:r>
            <a:r>
              <a:rPr lang="en-US" altLang="en-GB" sz="2000" b="1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b="1" dirty="0" err="1">
                <a:latin typeface="Book Antiqua" pitchFamily="18" charset="0"/>
                <a:sym typeface="SimSun" pitchFamily="2" charset="-122"/>
              </a:rPr>
              <a:t>угла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.</a:t>
            </a:r>
          </a:p>
          <a:p>
            <a:pPr eaLnBrk="0" hangingPunct="0"/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	- У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случају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да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су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оба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угла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једнака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,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тада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зуб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b="1" dirty="0" err="1">
                <a:latin typeface="Book Antiqua" pitchFamily="18" charset="0"/>
                <a:sym typeface="SimSun" pitchFamily="2" charset="-122"/>
              </a:rPr>
              <a:t>не</a:t>
            </a:r>
            <a:r>
              <a:rPr lang="en-US" altLang="en-GB" sz="2000" b="1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b="1" dirty="0" err="1">
                <a:latin typeface="Book Antiqua" pitchFamily="18" charset="0"/>
                <a:sym typeface="SimSun" pitchFamily="2" charset="-122"/>
              </a:rPr>
              <a:t>показује</a:t>
            </a:r>
            <a:r>
              <a:rPr lang="en-US" altLang="en-GB" sz="2000" b="1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b="1" dirty="0" err="1">
                <a:latin typeface="Book Antiqua" pitchFamily="18" charset="0"/>
                <a:sym typeface="SimSun" pitchFamily="2" charset="-122"/>
              </a:rPr>
              <a:t>знак</a:t>
            </a:r>
            <a:r>
              <a:rPr lang="en-US" altLang="en-GB" sz="2000" b="1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b="1" dirty="0" err="1">
                <a:latin typeface="Book Antiqua" pitchFamily="18" charset="0"/>
                <a:sym typeface="SimSun" pitchFamily="2" charset="-122"/>
              </a:rPr>
              <a:t>угла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.</a:t>
            </a:r>
          </a:p>
          <a:p>
            <a:pPr eaLnBrk="0" hangingPunct="0"/>
            <a:endParaRPr lang="en-US" altLang="en-GB" sz="2000" dirty="0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	-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Сви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зуби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обично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показују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правилан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знак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угла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,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изузев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првих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/>
            </a:r>
            <a:br>
              <a:rPr lang="en-US" altLang="en-GB" sz="2000" dirty="0">
                <a:latin typeface="Book Antiqua" pitchFamily="18" charset="0"/>
                <a:sym typeface="SimSun" pitchFamily="2" charset="-122"/>
              </a:rPr>
            </a:b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	 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горњих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премолара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,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који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увек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показују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обрнути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знак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угла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и </a:t>
            </a:r>
            <a:br>
              <a:rPr lang="en-US" altLang="en-GB" sz="2000" dirty="0">
                <a:latin typeface="Book Antiqua" pitchFamily="18" charset="0"/>
                <a:sym typeface="SimSun" pitchFamily="2" charset="-122"/>
              </a:rPr>
            </a:b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	 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доњих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централних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секутића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,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који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не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показују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знак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угла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.</a:t>
            </a:r>
          </a:p>
          <a:p>
            <a:pPr eaLnBrk="0" hangingPunct="0"/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 	 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Други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горњи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премолар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често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показује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варијације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,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тако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да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/>
            </a:r>
            <a:br>
              <a:rPr lang="en-US" altLang="en-GB" sz="2000" dirty="0">
                <a:latin typeface="Book Antiqua" pitchFamily="18" charset="0"/>
                <a:sym typeface="SimSun" pitchFamily="2" charset="-122"/>
              </a:rPr>
            </a:b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	 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показује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правилан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знак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угла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,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али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понекад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и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обрнут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или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га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не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/>
            </a:r>
            <a:br>
              <a:rPr lang="en-US" altLang="en-GB" sz="2000" dirty="0">
                <a:latin typeface="Book Antiqua" pitchFamily="18" charset="0"/>
                <a:sym typeface="SimSun" pitchFamily="2" charset="-122"/>
              </a:rPr>
            </a:b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              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показује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.</a:t>
            </a:r>
          </a:p>
          <a:p>
            <a:pPr eaLnBrk="0" hangingPunct="0"/>
            <a:endParaRPr lang="en-US" altLang="en-GB" sz="2000" dirty="0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	-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Зуби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са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правилним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знаком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угла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имају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мезијалну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површину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која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је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/>
            </a:r>
            <a:br>
              <a:rPr lang="en-US" altLang="en-GB" sz="2000" dirty="0">
                <a:latin typeface="Book Antiqua" pitchFamily="18" charset="0"/>
                <a:sym typeface="SimSun" pitchFamily="2" charset="-122"/>
              </a:rPr>
            </a:b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	 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виша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,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ужа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и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равнија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у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односу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на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дисталну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.</a:t>
            </a:r>
            <a:endParaRPr lang="en-GB" altLang="zh-CN" sz="2000" dirty="0">
              <a:solidFill>
                <a:srgbClr val="FF0000"/>
              </a:solidFill>
              <a:latin typeface="Book Antiqua" pitchFamily="18" charset="0"/>
            </a:endParaRPr>
          </a:p>
          <a:p>
            <a:pPr eaLnBrk="0" hangingPunct="0"/>
            <a:endParaRPr lang="en-US" altLang="en-GB" sz="2000" dirty="0">
              <a:latin typeface="Book Antiqua" pitchFamily="18" charset="0"/>
              <a:sym typeface="SimSun" pitchFamily="2" charset="-122"/>
            </a:endParaRPr>
          </a:p>
        </p:txBody>
      </p:sp>
      <p:pic>
        <p:nvPicPr>
          <p:cNvPr id="31746" name="Picture 1" descr="003"/>
          <p:cNvPicPr>
            <a:picLocks noChangeAspect="1" noChangeArrowheads="1"/>
          </p:cNvPicPr>
          <p:nvPr/>
        </p:nvPicPr>
        <p:blipFill>
          <a:blip r:embed="rId2" cstate="print"/>
          <a:srcRect r="79990" b="10667"/>
          <a:stretch>
            <a:fillRect/>
          </a:stretch>
        </p:blipFill>
        <p:spPr bwMode="auto">
          <a:xfrm>
            <a:off x="0" y="3140075"/>
            <a:ext cx="984250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339850"/>
            <a:ext cx="9144000" cy="305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latin typeface="Book Antiqua" pitchFamily="18" charset="0"/>
              </a:rPr>
              <a:t>     </a:t>
            </a:r>
            <a:endParaRPr lang="en-US" altLang="en-US" sz="2000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en-US" sz="2000" b="1">
                <a:latin typeface="Book Antiqua" pitchFamily="18" charset="0"/>
                <a:sym typeface="SimSun" pitchFamily="2" charset="-122"/>
              </a:rPr>
              <a:t>      </a:t>
            </a:r>
            <a:r>
              <a:rPr lang="en-US" altLang="en-GB" sz="2000">
                <a:latin typeface="Book Antiqua" pitchFamily="18" charset="0"/>
                <a:sym typeface="SimSun" pitchFamily="2" charset="-122"/>
              </a:rPr>
              <a:t> 2) Знак лука:</a:t>
            </a: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 - када се зуб посматра са инцизалног (оклузалног) аспекта, може</a:t>
            </a:r>
            <a:br>
              <a:rPr lang="en-US" altLang="en-GB" sz="2000">
                <a:latin typeface="Book Antiqua" pitchFamily="18" charset="0"/>
                <a:sym typeface="SimSun" pitchFamily="2" charset="-122"/>
              </a:rPr>
            </a:br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   се уочити да је мезијални део вестибуларне површине конвекснији</a:t>
            </a:r>
            <a:br>
              <a:rPr lang="en-US" altLang="en-GB" sz="2000">
                <a:latin typeface="Book Antiqua" pitchFamily="18" charset="0"/>
                <a:sym typeface="SimSun" pitchFamily="2" charset="-122"/>
              </a:rPr>
            </a:br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   и краћи у односу на дистални део, који је благог конвекситета и</a:t>
            </a:r>
            <a:br>
              <a:rPr lang="en-US" altLang="en-GB" sz="2000">
                <a:latin typeface="Book Antiqua" pitchFamily="18" charset="0"/>
                <a:sym typeface="SimSun" pitchFamily="2" charset="-122"/>
              </a:rPr>
            </a:br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   дужи.</a:t>
            </a:r>
            <a:endParaRPr lang="en-US" altLang="en-GB" sz="2000" b="1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 - знак лука увек прати знак угла</a:t>
            </a:r>
            <a:endParaRPr lang="en-GB" altLang="zh-CN" sz="2000">
              <a:solidFill>
                <a:srgbClr val="FF0000"/>
              </a:solidFill>
              <a:latin typeface="Book Antiqua" pitchFamily="18" charset="0"/>
            </a:endParaRPr>
          </a:p>
          <a:p>
            <a:pPr eaLnBrk="0" hangingPunct="0"/>
            <a:endParaRPr lang="en-US" altLang="en-GB" sz="2000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	</a:t>
            </a:r>
          </a:p>
        </p:txBody>
      </p:sp>
      <p:pic>
        <p:nvPicPr>
          <p:cNvPr id="32770" name="Rectangl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9138" y="192088"/>
            <a:ext cx="4048125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5" descr="003"/>
          <p:cNvPicPr>
            <a:picLocks noChangeAspect="1" noChangeArrowheads="1"/>
          </p:cNvPicPr>
          <p:nvPr/>
        </p:nvPicPr>
        <p:blipFill>
          <a:blip r:embed="rId3" cstate="print"/>
          <a:srcRect l="19003" t="47987" r="51067" b="10577"/>
          <a:stretch>
            <a:fillRect/>
          </a:stretch>
        </p:blipFill>
        <p:spPr bwMode="auto">
          <a:xfrm>
            <a:off x="2914650" y="4292600"/>
            <a:ext cx="2700338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-74613"/>
            <a:ext cx="9144000" cy="6711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latin typeface="Book Antiqua" pitchFamily="18" charset="0"/>
              </a:rPr>
              <a:t>     </a:t>
            </a:r>
            <a:endParaRPr lang="en-US" altLang="en-US" sz="2000" dirty="0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en-US" sz="2000" b="1" dirty="0">
                <a:latin typeface="Book Antiqua" pitchFamily="18" charset="0"/>
                <a:sym typeface="SimSun" pitchFamily="2" charset="-122"/>
              </a:rPr>
              <a:t>     </a:t>
            </a:r>
            <a:endParaRPr lang="en-US" altLang="en-GB" sz="2000" dirty="0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       3)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Знак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корена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:</a:t>
            </a:r>
          </a:p>
          <a:p>
            <a:pPr eaLnBrk="0" hangingPunct="0"/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        -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када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се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зуби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посматрају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са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вестибуларног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аспекта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,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може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/>
            </a:r>
            <a:br>
              <a:rPr lang="en-US" altLang="en-GB" sz="2000" dirty="0">
                <a:latin typeface="Book Antiqua" pitchFamily="18" charset="0"/>
                <a:sym typeface="SimSun" pitchFamily="2" charset="-122"/>
              </a:rPr>
            </a:b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         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се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уочити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да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су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готово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сви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корени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,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односно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коренске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гране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, у</a:t>
            </a:r>
            <a:br>
              <a:rPr lang="en-US" altLang="en-GB" sz="2000" dirty="0">
                <a:latin typeface="Book Antiqua" pitchFamily="18" charset="0"/>
                <a:sym typeface="SimSun" pitchFamily="2" charset="-122"/>
              </a:rPr>
            </a:b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         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целости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инклиниране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дистално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.</a:t>
            </a:r>
            <a:endParaRPr lang="en-US" altLang="en-GB" sz="2000" b="1" dirty="0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        -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при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томе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,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уздужна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осовина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зуба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са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вертикалом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на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оклузалној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равни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/>
            </a:r>
            <a:br>
              <a:rPr lang="en-US" altLang="en-GB" sz="2000" dirty="0">
                <a:latin typeface="Book Antiqua" pitchFamily="18" charset="0"/>
                <a:sym typeface="SimSun" pitchFamily="2" charset="-122"/>
              </a:rPr>
            </a:b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         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заклапа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оштар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угао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.</a:t>
            </a:r>
          </a:p>
          <a:p>
            <a:pPr eaLnBrk="0" hangingPunct="0"/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        -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синусоидна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закривљеност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корена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-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амортизује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дејство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оклузалних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/>
            </a:r>
            <a:br>
              <a:rPr lang="en-US" altLang="en-GB" sz="2000" dirty="0">
                <a:latin typeface="Book Antiqua" pitchFamily="18" charset="0"/>
                <a:sym typeface="SimSun" pitchFamily="2" charset="-122"/>
              </a:rPr>
            </a:b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         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сила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на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парадонцијум</a:t>
            </a:r>
            <a:endParaRPr lang="en-US" altLang="en-GB" sz="2000" dirty="0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        -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дистални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нагиб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корена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обично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прати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правилан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занк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угла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и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лука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/>
            </a:r>
            <a:br>
              <a:rPr lang="en-US" altLang="en-GB" sz="2000" dirty="0">
                <a:latin typeface="Book Antiqua" pitchFamily="18" charset="0"/>
                <a:sym typeface="SimSun" pitchFamily="2" charset="-122"/>
              </a:rPr>
            </a:b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          (ИЗУЗЕТАК: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горњи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први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премолар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увек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показује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обрнут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знак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угла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/>
            </a:r>
            <a:br>
              <a:rPr lang="en-US" altLang="en-GB" sz="2000" dirty="0">
                <a:latin typeface="Book Antiqua" pitchFamily="18" charset="0"/>
                <a:sym typeface="SimSun" pitchFamily="2" charset="-122"/>
              </a:rPr>
            </a:b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           и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лука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,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али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дистални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нагиб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корена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)</a:t>
            </a:r>
          </a:p>
          <a:p>
            <a:pPr eaLnBrk="0" hangingPunct="0"/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        -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обично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је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присутна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дистална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инклинација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апикалне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трећине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/>
            </a:r>
            <a:br>
              <a:rPr lang="en-US" altLang="en-GB" sz="2000" dirty="0">
                <a:latin typeface="Book Antiqua" pitchFamily="18" charset="0"/>
                <a:sym typeface="SimSun" pitchFamily="2" charset="-122"/>
              </a:rPr>
            </a:b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         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корена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(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код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једнокорених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зуба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и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мезијалног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,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односно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мезиобукалног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/>
            </a:r>
            <a:br>
              <a:rPr lang="en-US" altLang="en-GB" sz="2000" dirty="0">
                <a:latin typeface="Book Antiqua" pitchFamily="18" charset="0"/>
                <a:sym typeface="SimSun" pitchFamily="2" charset="-122"/>
              </a:rPr>
            </a:b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         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корена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молара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)</a:t>
            </a:r>
          </a:p>
          <a:p>
            <a:pPr eaLnBrk="0" hangingPunct="0"/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        -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дистални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нагиб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и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дистална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инклинација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br>
              <a:rPr lang="en-US" altLang="en-GB" sz="2000" dirty="0">
                <a:latin typeface="Book Antiqua" pitchFamily="18" charset="0"/>
                <a:sym typeface="SimSun" pitchFamily="2" charset="-122"/>
              </a:rPr>
            </a:b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         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апикалне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трећине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корена</a:t>
            </a:r>
            <a:r>
              <a:rPr lang="en-US" altLang="en-GB" sz="2000" u="sng" dirty="0" err="1">
                <a:latin typeface="Book Antiqua" pitchFamily="18" charset="0"/>
                <a:sym typeface="SimSun" pitchFamily="2" charset="-122"/>
              </a:rPr>
              <a:t>не</a:t>
            </a:r>
            <a:r>
              <a:rPr lang="en-US" altLang="en-GB" sz="2000" u="sng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u="sng" dirty="0" err="1">
                <a:latin typeface="Book Antiqua" pitchFamily="18" charset="0"/>
                <a:sym typeface="SimSun" pitchFamily="2" charset="-122"/>
              </a:rPr>
              <a:t>уочавају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се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br>
              <a:rPr lang="en-US" altLang="en-GB" sz="2000" dirty="0">
                <a:latin typeface="Book Antiqua" pitchFamily="18" charset="0"/>
                <a:sym typeface="SimSun" pitchFamily="2" charset="-122"/>
              </a:rPr>
            </a:b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         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увек</a:t>
            </a:r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 sz="2000" dirty="0" err="1">
                <a:latin typeface="Book Antiqua" pitchFamily="18" charset="0"/>
                <a:sym typeface="SimSun" pitchFamily="2" charset="-122"/>
              </a:rPr>
              <a:t>заједно</a:t>
            </a:r>
            <a:endParaRPr lang="en-GB" altLang="zh-CN" sz="2000" dirty="0">
              <a:solidFill>
                <a:srgbClr val="FF0000"/>
              </a:solidFill>
              <a:latin typeface="Book Antiqua" pitchFamily="18" charset="0"/>
            </a:endParaRPr>
          </a:p>
          <a:p>
            <a:pPr eaLnBrk="0" hangingPunct="0"/>
            <a:endParaRPr lang="en-US" altLang="en-GB" sz="2000" dirty="0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GB" sz="2000" dirty="0">
                <a:latin typeface="Book Antiqua" pitchFamily="18" charset="0"/>
                <a:sym typeface="SimSun" pitchFamily="2" charset="-122"/>
              </a:rPr>
              <a:t>	</a:t>
            </a:r>
          </a:p>
        </p:txBody>
      </p:sp>
      <p:pic>
        <p:nvPicPr>
          <p:cNvPr id="33794" name="Rectangl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9138" y="192088"/>
            <a:ext cx="4048125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6" descr="003"/>
          <p:cNvPicPr>
            <a:picLocks noChangeAspect="1" noChangeArrowheads="1"/>
          </p:cNvPicPr>
          <p:nvPr/>
        </p:nvPicPr>
        <p:blipFill>
          <a:blip r:embed="rId3" cstate="print"/>
          <a:srcRect l="55949" r="23421" b="10577"/>
          <a:stretch>
            <a:fillRect/>
          </a:stretch>
        </p:blipFill>
        <p:spPr bwMode="auto">
          <a:xfrm>
            <a:off x="6948488" y="4797425"/>
            <a:ext cx="1116012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-74613"/>
            <a:ext cx="9144000" cy="4730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latin typeface="Book Antiqua" pitchFamily="18" charset="0"/>
              </a:rPr>
              <a:t>     </a:t>
            </a:r>
            <a:endParaRPr lang="en-US" altLang="en-US" sz="2000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en-US" sz="2000" b="1">
                <a:latin typeface="Book Antiqua" pitchFamily="18" charset="0"/>
                <a:sym typeface="SimSun" pitchFamily="2" charset="-122"/>
              </a:rPr>
              <a:t>     </a:t>
            </a:r>
          </a:p>
          <a:p>
            <a:pPr eaLnBrk="0" hangingPunct="0">
              <a:lnSpc>
                <a:spcPct val="150000"/>
              </a:lnSpc>
            </a:pPr>
            <a:endParaRPr lang="en-US" altLang="en-GB" sz="2000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4) Лингвални нагиб круне зуба:</a:t>
            </a: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 </a:t>
            </a: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 - када се зуб посматра са проксималног аспекта, може се уочити да је</a:t>
            </a:r>
            <a:br>
              <a:rPr lang="en-US" altLang="en-GB" sz="2000">
                <a:latin typeface="Book Antiqua" pitchFamily="18" charset="0"/>
                <a:sym typeface="SimSun" pitchFamily="2" charset="-122"/>
              </a:rPr>
            </a:br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   уздужна осовина круне у односу на уздужну осовину корена зуба,</a:t>
            </a:r>
            <a:br>
              <a:rPr lang="en-US" altLang="en-GB" sz="2000">
                <a:latin typeface="Book Antiqua" pitchFamily="18" charset="0"/>
                <a:sym typeface="SimSun" pitchFamily="2" charset="-122"/>
              </a:rPr>
            </a:br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   нагнута лингвално</a:t>
            </a: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 - у том случају, централна уздужна осовина круне заклапа са</a:t>
            </a:r>
            <a:br>
              <a:rPr lang="en-US" altLang="en-GB" sz="2000">
                <a:latin typeface="Book Antiqua" pitchFamily="18" charset="0"/>
                <a:sym typeface="SimSun" pitchFamily="2" charset="-122"/>
              </a:rPr>
            </a:br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   уздужном осовином корена зуба, туп угао отворен лингвално</a:t>
            </a: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 - карактеристичан је за доње бочне зубе и користи се у разликовању</a:t>
            </a:r>
            <a:br>
              <a:rPr lang="en-US" altLang="en-GB" sz="2000">
                <a:latin typeface="Book Antiqua" pitchFamily="18" charset="0"/>
                <a:sym typeface="SimSun" pitchFamily="2" charset="-122"/>
              </a:rPr>
            </a:br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   од горњих аналогних зуба</a:t>
            </a:r>
            <a:endParaRPr lang="en-GB" altLang="zh-CN" sz="2000">
              <a:solidFill>
                <a:srgbClr val="FF0000"/>
              </a:solidFill>
              <a:latin typeface="Book Antiqua" pitchFamily="18" charset="0"/>
            </a:endParaRPr>
          </a:p>
          <a:p>
            <a:pPr eaLnBrk="0" hangingPunct="0"/>
            <a:endParaRPr lang="en-US" altLang="en-GB" sz="2000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	</a:t>
            </a:r>
          </a:p>
        </p:txBody>
      </p:sp>
      <p:pic>
        <p:nvPicPr>
          <p:cNvPr id="34818" name="Rectangl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9138" y="192088"/>
            <a:ext cx="4048125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1" descr="003"/>
          <p:cNvPicPr>
            <a:picLocks noChangeAspect="1" noChangeArrowheads="1"/>
          </p:cNvPicPr>
          <p:nvPr/>
        </p:nvPicPr>
        <p:blipFill>
          <a:blip r:embed="rId3" cstate="print"/>
          <a:srcRect l="79085" b="10907"/>
          <a:stretch>
            <a:fillRect/>
          </a:stretch>
        </p:blipFill>
        <p:spPr bwMode="auto">
          <a:xfrm>
            <a:off x="4356100" y="3790950"/>
            <a:ext cx="14605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-74613"/>
            <a:ext cx="9144000" cy="6864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latin typeface="Book Antiqua" pitchFamily="18" charset="0"/>
              </a:rPr>
              <a:t>     </a:t>
            </a:r>
            <a:endParaRPr lang="en-US" altLang="en-US" sz="2000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en-US" sz="2000" b="1">
                <a:latin typeface="Book Antiqua" pitchFamily="18" charset="0"/>
                <a:sym typeface="SimSun" pitchFamily="2" charset="-122"/>
              </a:rPr>
              <a:t>     </a:t>
            </a:r>
          </a:p>
          <a:p>
            <a:pPr eaLnBrk="0" hangingPunct="0">
              <a:lnSpc>
                <a:spcPct val="150000"/>
              </a:lnSpc>
            </a:pPr>
            <a:endParaRPr lang="en-US" altLang="en-GB" sz="2000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* ГЛАВНИ АТРИБУТИ ХУМАНЕ ДЕНТИЦИЈЕ</a:t>
            </a: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 </a:t>
            </a: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 - АТРИБУТИ - специфична морфолошка обележја</a:t>
            </a: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 </a:t>
            </a: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 - зуби слични по облику и функцији групишу се у класе.</a:t>
            </a:r>
          </a:p>
          <a:p>
            <a:pPr eaLnBrk="0" hangingPunct="0"/>
            <a:endParaRPr lang="en-US" altLang="en-GB" sz="2000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 - унутар сваке класе (сем очњака) постоје разлике између чланова</a:t>
            </a:r>
          </a:p>
          <a:p>
            <a:pPr eaLnBrk="0" hangingPunct="0"/>
            <a:endParaRPr lang="en-US" altLang="en-GB" sz="2000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 - чланови једне класе груписани су у денталним луковима, </a:t>
            </a:r>
            <a:r>
              <a:rPr lang="en-US" altLang="en-GB" sz="2000" b="1">
                <a:latin typeface="Book Antiqua" pitchFamily="18" charset="0"/>
                <a:sym typeface="SimSun" pitchFamily="2" charset="-122"/>
              </a:rPr>
              <a:t>сагласно</a:t>
            </a:r>
            <a:br>
              <a:rPr lang="en-US" altLang="en-GB" sz="2000" b="1">
                <a:latin typeface="Book Antiqua" pitchFamily="18" charset="0"/>
                <a:sym typeface="SimSun" pitchFamily="2" charset="-122"/>
              </a:rPr>
            </a:br>
            <a:r>
              <a:rPr lang="en-US" altLang="en-GB" sz="2000" b="1">
                <a:latin typeface="Book Antiqua" pitchFamily="18" charset="0"/>
                <a:sym typeface="SimSun" pitchFamily="2" charset="-122"/>
              </a:rPr>
              <a:t>           принципу билатералне симетрије</a:t>
            </a:r>
            <a:r>
              <a:rPr lang="en-US" altLang="en-GB" sz="2000">
                <a:latin typeface="Book Antiqua" pitchFamily="18" charset="0"/>
                <a:sym typeface="SimSun" pitchFamily="2" charset="-122"/>
              </a:rPr>
              <a:t> (у односу на сагиталну</a:t>
            </a:r>
            <a:br>
              <a:rPr lang="en-US" altLang="en-GB" sz="2000">
                <a:latin typeface="Book Antiqua" pitchFamily="18" charset="0"/>
                <a:sym typeface="SimSun" pitchFamily="2" charset="-122"/>
              </a:rPr>
            </a:br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   медијалну раван); најмање 2 члана исте класе међусобно су слична</a:t>
            </a:r>
            <a:br>
              <a:rPr lang="en-US" altLang="en-GB" sz="2000">
                <a:latin typeface="Book Antiqua" pitchFamily="18" charset="0"/>
                <a:sym typeface="SimSun" pitchFamily="2" charset="-122"/>
              </a:rPr>
            </a:br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   као предмет и лик у огледалу</a:t>
            </a:r>
          </a:p>
          <a:p>
            <a:pPr eaLnBrk="0" hangingPunct="0"/>
            <a:endParaRPr lang="en-US" altLang="en-GB" sz="2000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 - чланови исте класе из наспрамних денталних лукова међусобно су</a:t>
            </a:r>
            <a:br>
              <a:rPr lang="en-US" altLang="en-GB" sz="2000">
                <a:latin typeface="Book Antiqua" pitchFamily="18" charset="0"/>
                <a:sym typeface="SimSun" pitchFamily="2" charset="-122"/>
              </a:rPr>
            </a:br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   сличним по облику и функцији и сункц. повезани оклузалним</a:t>
            </a:r>
            <a:br>
              <a:rPr lang="en-US" altLang="en-GB" sz="2000">
                <a:latin typeface="Book Antiqua" pitchFamily="18" charset="0"/>
                <a:sym typeface="SimSun" pitchFamily="2" charset="-122"/>
              </a:rPr>
            </a:br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   односима; носиоци сличности називају се </a:t>
            </a:r>
            <a:r>
              <a:rPr lang="en-US" altLang="en-GB" sz="2000" b="1">
                <a:latin typeface="Book Antiqua" pitchFamily="18" charset="0"/>
                <a:sym typeface="SimSun" pitchFamily="2" charset="-122"/>
              </a:rPr>
              <a:t>атрибути денталног лука</a:t>
            </a:r>
          </a:p>
          <a:p>
            <a:pPr eaLnBrk="0" hangingPunct="0"/>
            <a:r>
              <a:rPr lang="en-GB" altLang="zh-CN" sz="2000">
                <a:latin typeface="Book Antiqua" pitchFamily="18" charset="0"/>
              </a:rPr>
              <a:t>        </a:t>
            </a:r>
            <a:endParaRPr lang="en-US" altLang="en-GB" sz="2000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	</a:t>
            </a:r>
          </a:p>
        </p:txBody>
      </p:sp>
      <p:pic>
        <p:nvPicPr>
          <p:cNvPr id="35842" name="Rectangl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0575" y="263525"/>
            <a:ext cx="4048125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5450" y="2000250"/>
            <a:ext cx="57531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7362825" y="1801813"/>
            <a:ext cx="996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en-US"/>
              <a:t>ДЕСНО</a:t>
            </a:r>
          </a:p>
        </p:txBody>
      </p:sp>
      <p:sp>
        <p:nvSpPr>
          <p:cNvPr id="10243" name="Text Box 4"/>
          <p:cNvSpPr txBox="1">
            <a:spLocks noChangeArrowheads="1"/>
          </p:cNvSpPr>
          <p:nvPr/>
        </p:nvSpPr>
        <p:spPr bwMode="auto">
          <a:xfrm>
            <a:off x="962025" y="1851025"/>
            <a:ext cx="8143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en-US"/>
              <a:t>ЛЕВО</a:t>
            </a:r>
          </a:p>
        </p:txBody>
      </p:sp>
      <p:pic>
        <p:nvPicPr>
          <p:cNvPr id="10244" name="Picture 6"/>
          <p:cNvPicPr>
            <a:picLocks noChangeAspect="1" noChangeArrowheads="1"/>
          </p:cNvPicPr>
          <p:nvPr/>
        </p:nvPicPr>
        <p:blipFill>
          <a:blip r:embed="rId3" cstate="print"/>
          <a:srcRect l="10953" t="34215" r="230" b="43680"/>
          <a:stretch>
            <a:fillRect/>
          </a:stretch>
        </p:blipFill>
        <p:spPr bwMode="auto">
          <a:xfrm>
            <a:off x="1908175" y="5084763"/>
            <a:ext cx="539591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Text Box 7"/>
          <p:cNvSpPr txBox="1">
            <a:spLocks noChangeArrowheads="1"/>
          </p:cNvSpPr>
          <p:nvPr/>
        </p:nvSpPr>
        <p:spPr bwMode="auto">
          <a:xfrm>
            <a:off x="827088" y="4941888"/>
            <a:ext cx="9985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en-US"/>
              <a:t>ДЕСНО</a:t>
            </a:r>
          </a:p>
        </p:txBody>
      </p:sp>
      <p:sp>
        <p:nvSpPr>
          <p:cNvPr id="10246" name="Text Box 8"/>
          <p:cNvSpPr txBox="1">
            <a:spLocks noChangeArrowheads="1"/>
          </p:cNvSpPr>
          <p:nvPr/>
        </p:nvSpPr>
        <p:spPr bwMode="auto">
          <a:xfrm>
            <a:off x="7596188" y="5084763"/>
            <a:ext cx="8143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en-US"/>
              <a:t>ЛЕВО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-74613"/>
            <a:ext cx="9144000" cy="6864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latin typeface="Book Antiqua" pitchFamily="18" charset="0"/>
              </a:rPr>
              <a:t>     </a:t>
            </a:r>
            <a:endParaRPr lang="en-US" altLang="en-US" sz="2000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en-US" sz="2000" b="1">
                <a:latin typeface="Book Antiqua" pitchFamily="18" charset="0"/>
                <a:sym typeface="SimSun" pitchFamily="2" charset="-122"/>
              </a:rPr>
              <a:t>     </a:t>
            </a:r>
          </a:p>
          <a:p>
            <a:pPr eaLnBrk="0" hangingPunct="0">
              <a:lnSpc>
                <a:spcPct val="150000"/>
              </a:lnSpc>
            </a:pPr>
            <a:endParaRPr lang="en-US" altLang="en-GB" sz="2000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* ГЛАВНИ АТРИБУТИ ХУМАНЕ ДЕНТИЦИЈЕ</a:t>
            </a: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</a:t>
            </a:r>
            <a:endParaRPr lang="en-US" altLang="en-GB" sz="2000" b="1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GB" altLang="zh-CN" sz="2000">
                <a:latin typeface="Book Antiqua" pitchFamily="18" charset="0"/>
              </a:rPr>
              <a:t>         </a:t>
            </a:r>
            <a:r>
              <a:rPr lang="en-US" altLang="en-GB" sz="2000">
                <a:latin typeface="Book Antiqua" pitchFamily="18" charset="0"/>
              </a:rPr>
              <a:t>- 4 основна атрибута:</a:t>
            </a:r>
          </a:p>
          <a:p>
            <a:pPr eaLnBrk="0" hangingPunct="0"/>
            <a:endParaRPr lang="en-US" altLang="en-GB" sz="2000">
              <a:latin typeface="Book Antiqua" pitchFamily="18" charset="0"/>
            </a:endParaRPr>
          </a:p>
          <a:p>
            <a:pPr eaLnBrk="0" hangingPunct="0"/>
            <a:r>
              <a:rPr lang="en-US" altLang="en-GB" sz="2000">
                <a:latin typeface="Book Antiqua" pitchFamily="18" charset="0"/>
              </a:rPr>
              <a:t>	1) Атрибути типа - означава морф. каракт. појединих зуба</a:t>
            </a:r>
          </a:p>
          <a:p>
            <a:pPr eaLnBrk="0" hangingPunct="0"/>
            <a:r>
              <a:rPr lang="en-US" altLang="en-GB" sz="2000">
                <a:latin typeface="Book Antiqua" pitchFamily="18" charset="0"/>
              </a:rPr>
              <a:t>	2) Атрибути класе - означава морф. разлике између типских </a:t>
            </a:r>
            <a:br>
              <a:rPr lang="en-US" altLang="en-GB" sz="2000">
                <a:latin typeface="Book Antiqua" pitchFamily="18" charset="0"/>
              </a:rPr>
            </a:br>
            <a:r>
              <a:rPr lang="en-US" altLang="en-GB" sz="2000">
                <a:latin typeface="Book Antiqua" pitchFamily="18" charset="0"/>
              </a:rPr>
              <a:t>			         обележја зуба две различите класе</a:t>
            </a:r>
          </a:p>
          <a:p>
            <a:pPr eaLnBrk="0" hangingPunct="0"/>
            <a:r>
              <a:rPr lang="en-US" altLang="en-GB" sz="2000">
                <a:latin typeface="Book Antiqua" pitchFamily="18" charset="0"/>
              </a:rPr>
              <a:t>	3) Атрибути денталног лука - </a:t>
            </a:r>
            <a:r>
              <a:rPr lang="en-US" altLang="en-GB" sz="2000">
                <a:latin typeface="Book Antiqua" pitchFamily="18" charset="0"/>
                <a:sym typeface="SimSun" pitchFamily="2" charset="-122"/>
              </a:rPr>
              <a:t>означава морф. разлике аналогних</a:t>
            </a:r>
            <a:br>
              <a:rPr lang="en-US" altLang="en-GB" sz="2000">
                <a:latin typeface="Book Antiqua" pitchFamily="18" charset="0"/>
                <a:sym typeface="SimSun" pitchFamily="2" charset="-122"/>
              </a:rPr>
            </a:br>
            <a:r>
              <a:rPr lang="en-US" altLang="en-GB" sz="2000">
                <a:latin typeface="Book Antiqua" pitchFamily="18" charset="0"/>
                <a:sym typeface="SimSun" pitchFamily="2" charset="-122"/>
              </a:rPr>
              <a:t>				            обележја чланова исте класе горњег </a:t>
            </a:r>
            <a:br>
              <a:rPr lang="en-US" altLang="en-GB" sz="2000">
                <a:latin typeface="Book Antiqua" pitchFamily="18" charset="0"/>
                <a:sym typeface="SimSun" pitchFamily="2" charset="-122"/>
              </a:rPr>
            </a:br>
            <a:r>
              <a:rPr lang="en-US" altLang="en-GB" sz="2000">
                <a:latin typeface="Book Antiqua" pitchFamily="18" charset="0"/>
                <a:sym typeface="SimSun" pitchFamily="2" charset="-122"/>
              </a:rPr>
              <a:t>				            и доњег денталног лука</a:t>
            </a: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	4) Атрибути дентиције - означава морф. разлике између зуба</a:t>
            </a:r>
            <a:br>
              <a:rPr lang="en-US" altLang="en-GB" sz="2000">
                <a:latin typeface="Book Antiqua" pitchFamily="18" charset="0"/>
                <a:sym typeface="SimSun" pitchFamily="2" charset="-122"/>
              </a:rPr>
            </a:br>
            <a:r>
              <a:rPr lang="en-US" altLang="en-GB" sz="2000">
                <a:latin typeface="Book Antiqua" pitchFamily="18" charset="0"/>
                <a:sym typeface="SimSun" pitchFamily="2" charset="-122"/>
              </a:rPr>
              <a:t>	                                               млечне и сталне дентиције</a:t>
            </a:r>
          </a:p>
          <a:p>
            <a:pPr eaLnBrk="0" hangingPunct="0"/>
            <a:endParaRPr lang="en-US" altLang="en-GB" sz="2000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- Постоје и:</a:t>
            </a: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	* Атрибути расе</a:t>
            </a:r>
            <a:br>
              <a:rPr lang="en-US" altLang="en-GB" sz="2000">
                <a:latin typeface="Book Antiqua" pitchFamily="18" charset="0"/>
                <a:sym typeface="SimSun" pitchFamily="2" charset="-122"/>
              </a:rPr>
            </a:br>
            <a:r>
              <a:rPr lang="en-US" altLang="en-GB" sz="2000">
                <a:latin typeface="Book Antiqua" pitchFamily="18" charset="0"/>
                <a:sym typeface="SimSun" pitchFamily="2" charset="-122"/>
              </a:rPr>
              <a:t>	* Атрибути врсте</a:t>
            </a:r>
          </a:p>
          <a:p>
            <a:pPr eaLnBrk="0" hangingPunct="0"/>
            <a:endParaRPr lang="en-US" altLang="en-GB" sz="2000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GB" sz="2000">
                <a:latin typeface="Book Antiqua" pitchFamily="18" charset="0"/>
                <a:sym typeface="SimSun" pitchFamily="2" charset="-122"/>
              </a:rPr>
              <a:t>	</a:t>
            </a:r>
          </a:p>
        </p:txBody>
      </p:sp>
      <p:pic>
        <p:nvPicPr>
          <p:cNvPr id="36866" name="Rectangl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0575" y="334963"/>
            <a:ext cx="4048125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0"/>
            <a:ext cx="8229600" cy="954088"/>
          </a:xfrm>
        </p:spPr>
        <p:txBody>
          <a:bodyPr anchor="ctr"/>
          <a:lstStyle/>
          <a:p>
            <a:pPr eaLnBrk="1" hangingPunct="1"/>
            <a:r>
              <a:rPr lang="sr-Cyrl-CS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Денталне структуре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7963" y="1196975"/>
            <a:ext cx="3529012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Line 4"/>
          <p:cNvSpPr>
            <a:spLocks noChangeShapeType="1"/>
          </p:cNvSpPr>
          <p:nvPr/>
        </p:nvSpPr>
        <p:spPr bwMode="auto">
          <a:xfrm>
            <a:off x="323850" y="908050"/>
            <a:ext cx="8496300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37892" name="Text Box 5"/>
          <p:cNvSpPr txBox="1">
            <a:spLocks noChangeArrowheads="1"/>
          </p:cNvSpPr>
          <p:nvPr/>
        </p:nvSpPr>
        <p:spPr bwMode="auto">
          <a:xfrm>
            <a:off x="323850" y="1196975"/>
            <a:ext cx="4537075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sr-Cyrl-CS" sz="2000" b="1">
                <a:latin typeface="Times New Roman" pitchFamily="18" charset="0"/>
                <a:cs typeface="Tahoma" pitchFamily="34" charset="0"/>
              </a:rPr>
              <a:t>Топографски делови зуба:</a:t>
            </a:r>
          </a:p>
          <a:p>
            <a:pPr eaLnBrk="0" hangingPunct="0"/>
            <a:endParaRPr lang="sr-Cyrl-CS" sz="2000" b="1">
              <a:latin typeface="Times New Roman" pitchFamily="18" charset="0"/>
              <a:cs typeface="Tahoma" pitchFamily="34" charset="0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sr-Cyrl-CS" sz="2000" b="1">
                <a:latin typeface="Times New Roman" pitchFamily="18" charset="0"/>
                <a:cs typeface="Tahoma" pitchFamily="34" charset="0"/>
              </a:rPr>
              <a:t> Круна зуба </a:t>
            </a:r>
            <a:r>
              <a:rPr lang="en-GB" sz="2000" b="1">
                <a:latin typeface="Times New Roman" pitchFamily="18" charset="0"/>
                <a:cs typeface="Tahoma" pitchFamily="34" charset="0"/>
              </a:rPr>
              <a:t>(corona dentis)</a:t>
            </a:r>
          </a:p>
          <a:p>
            <a:pPr eaLnBrk="0" hangingPunct="0">
              <a:buFont typeface="Wingdings" pitchFamily="2" charset="2"/>
              <a:buChar char="§"/>
            </a:pPr>
            <a:endParaRPr lang="sr-Cyrl-CS" sz="2000" b="1">
              <a:latin typeface="Times New Roman" pitchFamily="18" charset="0"/>
              <a:cs typeface="Tahoma" pitchFamily="34" charset="0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sr-Cyrl-CS" sz="2000" b="1">
                <a:latin typeface="Times New Roman" pitchFamily="18" charset="0"/>
                <a:cs typeface="Tahoma" pitchFamily="34" charset="0"/>
              </a:rPr>
              <a:t> Врат зуба </a:t>
            </a:r>
            <a:r>
              <a:rPr lang="en-GB" altLang="sr-Cyrl-CS" sz="2000" b="1">
                <a:latin typeface="Times New Roman" pitchFamily="18" charset="0"/>
                <a:cs typeface="Tahoma" pitchFamily="34" charset="0"/>
              </a:rPr>
              <a:t>(collum s. cervix dentis)</a:t>
            </a:r>
          </a:p>
          <a:p>
            <a:pPr eaLnBrk="0" hangingPunct="0">
              <a:buFont typeface="Wingdings" pitchFamily="2" charset="2"/>
              <a:buChar char="§"/>
            </a:pPr>
            <a:endParaRPr lang="sr-Cyrl-CS" sz="2000" b="1">
              <a:latin typeface="Times New Roman" pitchFamily="18" charset="0"/>
              <a:cs typeface="Tahoma" pitchFamily="34" charset="0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sr-Cyrl-CS" sz="2000" b="1">
                <a:latin typeface="Times New Roman" pitchFamily="18" charset="0"/>
                <a:cs typeface="Tahoma" pitchFamily="34" charset="0"/>
              </a:rPr>
              <a:t> Корен зуба </a:t>
            </a:r>
            <a:r>
              <a:rPr lang="en-GB" altLang="sr-Cyrl-CS" sz="2000" b="1">
                <a:latin typeface="Times New Roman" pitchFamily="18" charset="0"/>
                <a:cs typeface="Tahoma" pitchFamily="34" charset="0"/>
              </a:rPr>
              <a:t>(radix dentis)</a:t>
            </a:r>
            <a:endParaRPr lang="en-GB" altLang="sr-Cyrl-CS" sz="2000" b="1">
              <a:solidFill>
                <a:schemeClr val="accent1"/>
              </a:solidFill>
              <a:latin typeface="Times New Roman" pitchFamily="18" charset="0"/>
              <a:cs typeface="Tahoma" pitchFamily="34" charset="0"/>
            </a:endParaRPr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3644900"/>
            <a:ext cx="181927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3644900"/>
            <a:ext cx="174625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575" y="3573463"/>
            <a:ext cx="125095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9" name="Line 13"/>
          <p:cNvSpPr>
            <a:spLocks noChangeShapeType="1"/>
          </p:cNvSpPr>
          <p:nvPr/>
        </p:nvSpPr>
        <p:spPr bwMode="auto">
          <a:xfrm>
            <a:off x="3779838" y="3860800"/>
            <a:ext cx="1296987" cy="0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10" name="Line 14"/>
          <p:cNvSpPr>
            <a:spLocks noChangeShapeType="1"/>
          </p:cNvSpPr>
          <p:nvPr/>
        </p:nvSpPr>
        <p:spPr bwMode="auto">
          <a:xfrm>
            <a:off x="4211638" y="4652963"/>
            <a:ext cx="865187" cy="0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11" name="Line 15"/>
          <p:cNvSpPr>
            <a:spLocks noChangeShapeType="1"/>
          </p:cNvSpPr>
          <p:nvPr/>
        </p:nvSpPr>
        <p:spPr bwMode="auto">
          <a:xfrm>
            <a:off x="4140200" y="4797425"/>
            <a:ext cx="936625" cy="0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12" name="Line 16"/>
          <p:cNvSpPr>
            <a:spLocks noChangeShapeType="1"/>
          </p:cNvSpPr>
          <p:nvPr/>
        </p:nvSpPr>
        <p:spPr bwMode="auto">
          <a:xfrm>
            <a:off x="3924300" y="6237288"/>
            <a:ext cx="1152525" cy="0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13" name="Line 17"/>
          <p:cNvSpPr>
            <a:spLocks noChangeShapeType="1"/>
          </p:cNvSpPr>
          <p:nvPr/>
        </p:nvSpPr>
        <p:spPr bwMode="auto">
          <a:xfrm>
            <a:off x="5076825" y="3860800"/>
            <a:ext cx="0" cy="720725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37901" name="Line 18"/>
          <p:cNvSpPr>
            <a:spLocks noChangeShapeType="1"/>
          </p:cNvSpPr>
          <p:nvPr/>
        </p:nvSpPr>
        <p:spPr bwMode="auto">
          <a:xfrm>
            <a:off x="5076825" y="4652963"/>
            <a:ext cx="0" cy="144462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15" name="Line 19"/>
          <p:cNvSpPr>
            <a:spLocks noChangeShapeType="1"/>
          </p:cNvSpPr>
          <p:nvPr/>
        </p:nvSpPr>
        <p:spPr bwMode="auto">
          <a:xfrm>
            <a:off x="5076825" y="4868863"/>
            <a:ext cx="0" cy="1296987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5"/>
          <p:cNvSpPr txBox="1">
            <a:spLocks noChangeArrowheads="1"/>
          </p:cNvSpPr>
          <p:nvPr/>
        </p:nvSpPr>
        <p:spPr bwMode="auto">
          <a:xfrm>
            <a:off x="1908175" y="188913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sr-Latn-BA" sz="36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38914" name="Text Box 6"/>
          <p:cNvSpPr txBox="1">
            <a:spLocks noChangeArrowheads="1"/>
          </p:cNvSpPr>
          <p:nvPr/>
        </p:nvSpPr>
        <p:spPr bwMode="auto">
          <a:xfrm>
            <a:off x="395288" y="404813"/>
            <a:ext cx="55118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3600" b="1">
                <a:latin typeface="Times New Roman" pitchFamily="18" charset="0"/>
                <a:cs typeface="Tahoma" pitchFamily="34" charset="0"/>
              </a:rPr>
              <a:t>Круна зуба </a:t>
            </a:r>
            <a:r>
              <a:rPr lang="sr-Latn-CS" sz="3600" b="1">
                <a:latin typeface="Times New Roman" pitchFamily="18" charset="0"/>
                <a:cs typeface="Tahoma" pitchFamily="34" charset="0"/>
              </a:rPr>
              <a:t>(corona dentis)</a:t>
            </a:r>
            <a:endParaRPr lang="sr-Latn-CS" altLang="en-US" sz="3600" b="1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38915" name="Text Box 7"/>
          <p:cNvSpPr txBox="1">
            <a:spLocks noChangeArrowheads="1"/>
          </p:cNvSpPr>
          <p:nvPr/>
        </p:nvSpPr>
        <p:spPr bwMode="auto">
          <a:xfrm>
            <a:off x="250825" y="1484313"/>
            <a:ext cx="8164513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Анатомска круна зуба</a:t>
            </a:r>
            <a:r>
              <a:rPr lang="sr-Latn-CS" sz="2400" b="1">
                <a:latin typeface="Times New Roman" pitchFamily="18" charset="0"/>
                <a:cs typeface="Tahoma" pitchFamily="34" charset="0"/>
              </a:rPr>
              <a:t>: д</a:t>
            </a:r>
            <a:r>
              <a:rPr lang="en-GB" altLang="sr-Latn-CS" sz="2400" b="1">
                <a:latin typeface="Times New Roman" pitchFamily="18" charset="0"/>
                <a:cs typeface="Tahoma" pitchFamily="34" charset="0"/>
              </a:rPr>
              <a:t>e</a:t>
            </a:r>
            <a:r>
              <a:rPr lang="sr-Latn-CS" sz="2400" b="1">
                <a:latin typeface="Times New Roman" pitchFamily="18" charset="0"/>
                <a:cs typeface="Tahoma" pitchFamily="34" charset="0"/>
              </a:rPr>
              <a:t>о зуба који је прекривен глеђу</a:t>
            </a:r>
          </a:p>
          <a:p>
            <a:pPr eaLnBrk="0" hangingPunct="0"/>
            <a:r>
              <a:rPr lang="sr-Latn-CS" sz="2400" b="1">
                <a:latin typeface="Times New Roman" pitchFamily="18" charset="0"/>
                <a:cs typeface="Tahoma" pitchFamily="34" charset="0"/>
              </a:rPr>
              <a:t> </a:t>
            </a:r>
            <a:r>
              <a:rPr lang="en-US" altLang="sr-Latn-CS" sz="2400" b="1">
                <a:latin typeface="Times New Roman" pitchFamily="18" charset="0"/>
                <a:cs typeface="Tahoma" pitchFamily="34" charset="0"/>
              </a:rPr>
              <a:t>- увек исте дужине</a:t>
            </a:r>
          </a:p>
          <a:p>
            <a:pPr eaLnBrk="0" hangingPunct="0"/>
            <a:endParaRPr lang="sr-Latn-CS" sz="2400" b="1">
              <a:latin typeface="Times New Roman" pitchFamily="18" charset="0"/>
              <a:cs typeface="Tahoma" pitchFamily="34" charset="0"/>
            </a:endParaRPr>
          </a:p>
          <a:p>
            <a:pPr eaLnBrk="0" hangingPunct="0"/>
            <a:r>
              <a:rPr lang="sr-Latn-CS" sz="24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Клиничка круна зуба</a:t>
            </a:r>
            <a:r>
              <a:rPr lang="sr-Latn-CS" sz="2400" b="1">
                <a:latin typeface="Times New Roman" pitchFamily="18" charset="0"/>
                <a:cs typeface="Tahoma" pitchFamily="34" charset="0"/>
              </a:rPr>
              <a:t>: д</a:t>
            </a:r>
            <a:r>
              <a:rPr lang="en-US" altLang="sr-Latn-CS" sz="2400" b="1">
                <a:latin typeface="Times New Roman" pitchFamily="18" charset="0"/>
                <a:cs typeface="Tahoma" pitchFamily="34" charset="0"/>
              </a:rPr>
              <a:t>е</a:t>
            </a:r>
            <a:r>
              <a:rPr lang="sr-Latn-CS" sz="2400" b="1">
                <a:latin typeface="Times New Roman" pitchFamily="18" charset="0"/>
                <a:cs typeface="Tahoma" pitchFamily="34" charset="0"/>
              </a:rPr>
              <a:t>о зуба који се види у устима при </a:t>
            </a:r>
            <a:br>
              <a:rPr lang="sr-Latn-CS" sz="2400" b="1">
                <a:latin typeface="Times New Roman" pitchFamily="18" charset="0"/>
                <a:cs typeface="Tahoma" pitchFamily="34" charset="0"/>
              </a:rPr>
            </a:br>
            <a:r>
              <a:rPr lang="sr-Latn-CS" sz="2400" b="1">
                <a:latin typeface="Times New Roman" pitchFamily="18" charset="0"/>
                <a:cs typeface="Tahoma" pitchFamily="34" charset="0"/>
              </a:rPr>
              <a:t> инспекцији</a:t>
            </a:r>
          </a:p>
          <a:p>
            <a:pPr eaLnBrk="0" hangingPunct="0"/>
            <a:r>
              <a:rPr lang="en-US" altLang="en-US" sz="2400" b="1">
                <a:latin typeface="Times New Roman" pitchFamily="18" charset="0"/>
                <a:cs typeface="Tahoma" pitchFamily="34" charset="0"/>
              </a:rPr>
              <a:t> - може, а не мора бити једнака анатомској</a:t>
            </a:r>
          </a:p>
          <a:p>
            <a:pPr eaLnBrk="0" hangingPunct="0"/>
            <a:r>
              <a:rPr lang="en-US" altLang="en-US" sz="2400" b="1">
                <a:latin typeface="Times New Roman" pitchFamily="18" charset="0"/>
                <a:cs typeface="Tahoma" pitchFamily="34" charset="0"/>
              </a:rPr>
              <a:t> - зависи од нивоа припоја гингива и може да се мења</a:t>
            </a:r>
          </a:p>
        </p:txBody>
      </p:sp>
      <p:sp>
        <p:nvSpPr>
          <p:cNvPr id="38916" name="Line 8"/>
          <p:cNvSpPr>
            <a:spLocks noChangeShapeType="1"/>
          </p:cNvSpPr>
          <p:nvPr/>
        </p:nvSpPr>
        <p:spPr bwMode="auto">
          <a:xfrm>
            <a:off x="395288" y="1196975"/>
            <a:ext cx="8208962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4825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1472" y="4286250"/>
            <a:ext cx="3201988" cy="20875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3482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2137" y="4276851"/>
            <a:ext cx="2952750" cy="2060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34827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07684" y="4162997"/>
            <a:ext cx="1658736" cy="2667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 Box 2"/>
          <p:cNvSpPr txBox="1">
            <a:spLocks noChangeArrowheads="1"/>
          </p:cNvSpPr>
          <p:nvPr/>
        </p:nvSpPr>
        <p:spPr bwMode="auto">
          <a:xfrm>
            <a:off x="1908175" y="188913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sr-Latn-BA" sz="36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40962" name="Text Box 3"/>
          <p:cNvSpPr txBox="1">
            <a:spLocks noChangeArrowheads="1"/>
          </p:cNvSpPr>
          <p:nvPr/>
        </p:nvSpPr>
        <p:spPr bwMode="auto">
          <a:xfrm>
            <a:off x="395288" y="404813"/>
            <a:ext cx="56784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3600" b="1">
                <a:latin typeface="Times New Roman" pitchFamily="18" charset="0"/>
                <a:cs typeface="Tahoma" pitchFamily="34" charset="0"/>
              </a:rPr>
              <a:t>Корен зуба </a:t>
            </a:r>
            <a:r>
              <a:rPr lang="sr-Latn-CS" sz="3600" b="1">
                <a:latin typeface="Times New Roman" pitchFamily="18" charset="0"/>
                <a:cs typeface="Tahoma" pitchFamily="34" charset="0"/>
              </a:rPr>
              <a:t>( radix dentis)</a:t>
            </a:r>
            <a:endParaRPr lang="sr-Latn-CS" altLang="en-US" sz="3600" b="1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40963" name="Text Box 4"/>
          <p:cNvSpPr txBox="1">
            <a:spLocks noChangeArrowheads="1"/>
          </p:cNvSpPr>
          <p:nvPr/>
        </p:nvSpPr>
        <p:spPr bwMode="auto">
          <a:xfrm>
            <a:off x="250825" y="1484313"/>
            <a:ext cx="8486775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2400" b="1">
                <a:solidFill>
                  <a:srgbClr val="27C07A"/>
                </a:solidFill>
                <a:latin typeface="Times New Roman" pitchFamily="18" charset="0"/>
                <a:cs typeface="Tahoma" pitchFamily="34" charset="0"/>
              </a:rPr>
              <a:t>Анатомска корен зуба</a:t>
            </a:r>
            <a:r>
              <a:rPr lang="sr-Cyrl-CS" sz="2400" b="1">
                <a:latin typeface="Times New Roman" pitchFamily="18" charset="0"/>
                <a:cs typeface="Tahoma" pitchFamily="34" charset="0"/>
              </a:rPr>
              <a:t>: д</a:t>
            </a:r>
            <a:r>
              <a:rPr lang="en-GB" altLang="sr-Cyrl-CS" sz="2400" b="1">
                <a:latin typeface="Times New Roman" pitchFamily="18" charset="0"/>
                <a:cs typeface="Tahoma" pitchFamily="34" charset="0"/>
              </a:rPr>
              <a:t>e</a:t>
            </a:r>
            <a:r>
              <a:rPr lang="sr-Cyrl-CS" sz="2400" b="1">
                <a:latin typeface="Times New Roman" pitchFamily="18" charset="0"/>
                <a:cs typeface="Tahoma" pitchFamily="34" charset="0"/>
              </a:rPr>
              <a:t>о зуба који је прекривен цементом</a:t>
            </a:r>
          </a:p>
          <a:p>
            <a:pPr eaLnBrk="0" hangingPunct="0"/>
            <a:endParaRPr lang="sr-Cyrl-CS" sz="2400" b="1">
              <a:latin typeface="Times New Roman" pitchFamily="18" charset="0"/>
              <a:cs typeface="Tahoma" pitchFamily="34" charset="0"/>
            </a:endParaRPr>
          </a:p>
          <a:p>
            <a:pPr eaLnBrk="0" hangingPunct="0"/>
            <a:r>
              <a:rPr lang="sr-Cyrl-CS" sz="2400" b="1">
                <a:solidFill>
                  <a:srgbClr val="27C07A"/>
                </a:solidFill>
                <a:latin typeface="Times New Roman" pitchFamily="18" charset="0"/>
                <a:cs typeface="Tahoma" pitchFamily="34" charset="0"/>
              </a:rPr>
              <a:t>Клиничка корен зуба</a:t>
            </a:r>
            <a:r>
              <a:rPr lang="sr-Cyrl-CS" sz="2400" b="1">
                <a:latin typeface="Times New Roman" pitchFamily="18" charset="0"/>
                <a:cs typeface="Tahoma" pitchFamily="34" charset="0"/>
              </a:rPr>
              <a:t>: д</a:t>
            </a:r>
            <a:r>
              <a:rPr lang="en-GB" altLang="sr-Cyrl-CS" sz="2400" b="1">
                <a:latin typeface="Times New Roman" pitchFamily="18" charset="0"/>
                <a:cs typeface="Tahoma" pitchFamily="34" charset="0"/>
              </a:rPr>
              <a:t>e</a:t>
            </a:r>
            <a:r>
              <a:rPr lang="sr-Cyrl-CS" sz="2400" b="1">
                <a:latin typeface="Times New Roman" pitchFamily="18" charset="0"/>
                <a:cs typeface="Tahoma" pitchFamily="34" charset="0"/>
              </a:rPr>
              <a:t>о зуба који се не  види у устима </a:t>
            </a:r>
          </a:p>
          <a:p>
            <a:pPr eaLnBrk="0" hangingPunct="0"/>
            <a:r>
              <a:rPr lang="sr-Cyrl-CS" sz="2400" b="1">
                <a:latin typeface="Times New Roman" pitchFamily="18" charset="0"/>
                <a:cs typeface="Tahoma" pitchFamily="34" charset="0"/>
              </a:rPr>
              <a:t>                                         при инспекцији</a:t>
            </a:r>
            <a:endParaRPr lang="sr-Latn-CS" sz="2400" b="1">
              <a:latin typeface="Times New Roman" pitchFamily="18" charset="0"/>
              <a:cs typeface="Tahoma" pitchFamily="34" charset="0"/>
            </a:endParaRPr>
          </a:p>
          <a:p>
            <a:pPr eaLnBrk="0" hangingPunct="0"/>
            <a:r>
              <a:rPr lang="en-US" altLang="en-US" sz="2400" b="1">
                <a:latin typeface="Times New Roman" pitchFamily="18" charset="0"/>
                <a:cs typeface="Tahoma" pitchFamily="34" charset="0"/>
                <a:sym typeface="Arial" pitchFamily="34" charset="0"/>
              </a:rPr>
              <a:t>- може, а не мора бити једнак анатомском</a:t>
            </a:r>
            <a:endParaRPr lang="en-US" altLang="en-US" sz="2400" b="1">
              <a:latin typeface="Times New Roman" pitchFamily="18" charset="0"/>
              <a:cs typeface="Tahoma" pitchFamily="34" charset="0"/>
            </a:endParaRPr>
          </a:p>
          <a:p>
            <a:pPr eaLnBrk="0" hangingPunct="0"/>
            <a:r>
              <a:rPr lang="en-US" altLang="en-US" sz="2400" b="1">
                <a:latin typeface="Times New Roman" pitchFamily="18" charset="0"/>
                <a:cs typeface="Tahoma" pitchFamily="34" charset="0"/>
                <a:sym typeface="Arial" pitchFamily="34" charset="0"/>
              </a:rPr>
              <a:t>- може да се мења</a:t>
            </a:r>
            <a:endParaRPr lang="sr-Latn-CS" sz="2400" b="1">
              <a:latin typeface="Times New Roman" pitchFamily="18" charset="0"/>
              <a:cs typeface="Tahoma" pitchFamily="34" charset="0"/>
            </a:endParaRPr>
          </a:p>
          <a:p>
            <a:pPr eaLnBrk="0" hangingPunct="0"/>
            <a:endParaRPr lang="sr-Latn-CS" altLang="en-US" sz="2400" b="1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40964" name="Line 5"/>
          <p:cNvSpPr>
            <a:spLocks noChangeShapeType="1"/>
          </p:cNvSpPr>
          <p:nvPr/>
        </p:nvSpPr>
        <p:spPr bwMode="auto">
          <a:xfrm>
            <a:off x="395288" y="1196975"/>
            <a:ext cx="8208962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687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3857625"/>
            <a:ext cx="174625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8088" y="3068638"/>
            <a:ext cx="2782887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25850" y="4360863"/>
            <a:ext cx="1747838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5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8088" y="4941888"/>
            <a:ext cx="2808287" cy="17764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447408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2"/>
          <p:cNvSpPr txBox="1">
            <a:spLocks noChangeArrowheads="1"/>
          </p:cNvSpPr>
          <p:nvPr/>
        </p:nvSpPr>
        <p:spPr bwMode="auto">
          <a:xfrm>
            <a:off x="1908175" y="188913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sr-Latn-BA" sz="36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39938" name="Text Box 3"/>
          <p:cNvSpPr txBox="1">
            <a:spLocks noChangeArrowheads="1"/>
          </p:cNvSpPr>
          <p:nvPr/>
        </p:nvSpPr>
        <p:spPr bwMode="auto">
          <a:xfrm>
            <a:off x="395288" y="404813"/>
            <a:ext cx="56118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3600" b="1">
                <a:latin typeface="Times New Roman" pitchFamily="18" charset="0"/>
                <a:cs typeface="Tahoma" pitchFamily="34" charset="0"/>
              </a:rPr>
              <a:t>Врат зуба </a:t>
            </a:r>
            <a:r>
              <a:rPr lang="sr-Latn-CS" sz="3600" b="1">
                <a:latin typeface="Times New Roman" pitchFamily="18" charset="0"/>
                <a:cs typeface="Tahoma" pitchFamily="34" charset="0"/>
              </a:rPr>
              <a:t>( collum dentis)</a:t>
            </a:r>
            <a:endParaRPr lang="sr-Latn-CS" altLang="en-US" sz="3600" b="1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39939" name="Text Box 4"/>
          <p:cNvSpPr txBox="1">
            <a:spLocks noChangeArrowheads="1"/>
          </p:cNvSpPr>
          <p:nvPr/>
        </p:nvSpPr>
        <p:spPr bwMode="auto">
          <a:xfrm>
            <a:off x="250825" y="1484313"/>
            <a:ext cx="10063163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24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Цервикална линија</a:t>
            </a:r>
            <a:r>
              <a:rPr lang="sr-Cyrl-CS" sz="2400" b="1">
                <a:latin typeface="Times New Roman" pitchFamily="18" charset="0"/>
                <a:cs typeface="Tahoma" pitchFamily="34" charset="0"/>
              </a:rPr>
              <a:t>: линија на споју глеђи и цемента</a:t>
            </a:r>
          </a:p>
          <a:p>
            <a:pPr eaLnBrk="0" hangingPunct="0"/>
            <a:r>
              <a:rPr lang="sr-Cyrl-CS" sz="2400" b="1">
                <a:latin typeface="Times New Roman" pitchFamily="18" charset="0"/>
                <a:cs typeface="Tahoma" pitchFamily="34" charset="0"/>
              </a:rPr>
              <a:t>(цементно- глеђна граница)</a:t>
            </a:r>
          </a:p>
          <a:p>
            <a:pPr eaLnBrk="0" hangingPunct="0"/>
            <a:r>
              <a:rPr lang="sr-Cyrl-CS" sz="2400" b="1">
                <a:latin typeface="Times New Roman" pitchFamily="18" charset="0"/>
                <a:cs typeface="Tahoma" pitchFamily="34" charset="0"/>
              </a:rPr>
              <a:t>(глеђно-цементна граница)</a:t>
            </a:r>
          </a:p>
          <a:p>
            <a:pPr eaLnBrk="0" hangingPunct="0"/>
            <a:endParaRPr lang="sr-Cyrl-CS" sz="2400" b="1">
              <a:latin typeface="Times New Roman" pitchFamily="18" charset="0"/>
              <a:cs typeface="Tahoma" pitchFamily="34" charset="0"/>
            </a:endParaRPr>
          </a:p>
          <a:p>
            <a:pPr eaLnBrk="0" hangingPunct="0"/>
            <a:r>
              <a:rPr lang="en-US" altLang="sr-Latn-CS" sz="2400" b="1">
                <a:latin typeface="Times New Roman" pitchFamily="18" charset="0"/>
                <a:cs typeface="Tahoma" pitchFamily="34" charset="0"/>
              </a:rPr>
              <a:t>- одваја анатомску круну од анатомског корена</a:t>
            </a:r>
          </a:p>
          <a:p>
            <a:pPr eaLnBrk="0" hangingPunct="0"/>
            <a:r>
              <a:rPr lang="en-US" altLang="sr-Latn-CS" sz="2400" b="1">
                <a:latin typeface="Times New Roman" pitchFamily="18" charset="0"/>
                <a:cs typeface="Tahoma" pitchFamily="34" charset="0"/>
              </a:rPr>
              <a:t>- синусоидног је облика и прекривена је оралном слузокожом</a:t>
            </a:r>
          </a:p>
        </p:txBody>
      </p:sp>
      <p:sp>
        <p:nvSpPr>
          <p:cNvPr id="39940" name="Line 5"/>
          <p:cNvSpPr>
            <a:spLocks noChangeShapeType="1"/>
          </p:cNvSpPr>
          <p:nvPr/>
        </p:nvSpPr>
        <p:spPr bwMode="auto">
          <a:xfrm>
            <a:off x="395288" y="1196975"/>
            <a:ext cx="8208962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789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4144963"/>
            <a:ext cx="8636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4144963"/>
            <a:ext cx="93821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9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775" y="4144963"/>
            <a:ext cx="9366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0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9338" y="4144963"/>
            <a:ext cx="9747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1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1900" y="4144963"/>
            <a:ext cx="1016000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2" name="Picture 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7400" y="4144963"/>
            <a:ext cx="137477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3" name="Picture 1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08850" y="4144963"/>
            <a:ext cx="10668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11" name="Line 23"/>
          <p:cNvSpPr>
            <a:spLocks noChangeShapeType="1"/>
          </p:cNvSpPr>
          <p:nvPr/>
        </p:nvSpPr>
        <p:spPr bwMode="auto">
          <a:xfrm flipV="1">
            <a:off x="395288" y="5226050"/>
            <a:ext cx="576262" cy="2159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29843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85" y="692810"/>
            <a:ext cx="3371990" cy="527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8775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710" y="450106"/>
            <a:ext cx="5040221" cy="26542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08065" y="1484865"/>
            <a:ext cx="334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Клиничка круна мања од анатомске,</a:t>
            </a:r>
            <a:br>
              <a:rPr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клинички корен дужи од анатомског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710" y="3645015"/>
            <a:ext cx="5040221" cy="247453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08064" y="4437070"/>
            <a:ext cx="34112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Клиничка круна дужа од анатомске,</a:t>
            </a:r>
            <a:br>
              <a:rPr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клинички корен краћи од анатомског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710" y="620805"/>
            <a:ext cx="5040221" cy="2654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0971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827088" y="560388"/>
            <a:ext cx="682625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sl-SI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Однос клиничка круна – корен зуба</a:t>
            </a:r>
          </a:p>
        </p:txBody>
      </p:sp>
      <p:pic>
        <p:nvPicPr>
          <p:cNvPr id="3379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651500" y="1557338"/>
            <a:ext cx="2376488" cy="1676400"/>
          </a:xfrm>
        </p:spPr>
      </p:pic>
      <p:pic>
        <p:nvPicPr>
          <p:cNvPr id="33796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771775" y="1557338"/>
            <a:ext cx="520700" cy="1655762"/>
          </a:xfrm>
        </p:spPr>
      </p:pic>
      <p:pic>
        <p:nvPicPr>
          <p:cNvPr id="33797" name="Picture 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995738" y="1557338"/>
            <a:ext cx="1179512" cy="1657350"/>
          </a:xfrm>
        </p:spPr>
      </p:pic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00338" y="3500438"/>
            <a:ext cx="180022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59338" y="3500438"/>
            <a:ext cx="1439862" cy="143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32363" y="5084763"/>
            <a:ext cx="134620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98750" y="5054600"/>
            <a:ext cx="1800225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3" name="Line 10"/>
          <p:cNvSpPr>
            <a:spLocks noChangeShapeType="1"/>
          </p:cNvSpPr>
          <p:nvPr/>
        </p:nvSpPr>
        <p:spPr bwMode="auto">
          <a:xfrm>
            <a:off x="900113" y="1341438"/>
            <a:ext cx="7488237" cy="0"/>
          </a:xfrm>
          <a:prstGeom prst="line">
            <a:avLst/>
          </a:prstGeom>
          <a:noFill/>
          <a:ln w="9525">
            <a:solidFill>
              <a:srgbClr val="010165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1114425" y="1700213"/>
            <a:ext cx="10985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altLang="en-US" sz="4400" b="1">
                <a:solidFill>
                  <a:srgbClr val="00FFFF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sr-Latn-CS" sz="4400" b="1">
                <a:solidFill>
                  <a:srgbClr val="010165"/>
                </a:solidFill>
                <a:latin typeface="Tahoma" pitchFamily="34" charset="0"/>
                <a:cs typeface="Tahoma" pitchFamily="34" charset="0"/>
              </a:rPr>
              <a:t>:</a:t>
            </a:r>
            <a:r>
              <a:rPr lang="sr-Latn-CS" sz="4400" b="1">
                <a:solidFill>
                  <a:srgbClr val="FF9900"/>
                </a:solidFill>
                <a:latin typeface="Tahoma" pitchFamily="34" charset="0"/>
                <a:cs typeface="Tahoma" pitchFamily="34" charset="0"/>
              </a:rPr>
              <a:t>2</a:t>
            </a:r>
            <a:endParaRPr lang="sr-Latn-CS" altLang="en-US" sz="4400" b="1">
              <a:solidFill>
                <a:srgbClr val="FF99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1095375" y="3646488"/>
            <a:ext cx="10985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4400" b="1">
                <a:solidFill>
                  <a:srgbClr val="010165"/>
                </a:solidFill>
                <a:latin typeface="Tahoma" pitchFamily="34" charset="0"/>
                <a:cs typeface="Tahoma" pitchFamily="34" charset="0"/>
              </a:rPr>
              <a:t>2:3</a:t>
            </a:r>
            <a:endParaRPr lang="sr-Latn-CS" altLang="en-US" sz="4400" b="1">
              <a:solidFill>
                <a:srgbClr val="010165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1116013" y="5229225"/>
            <a:ext cx="10985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4400" b="1">
                <a:solidFill>
                  <a:srgbClr val="010165"/>
                </a:solidFill>
                <a:latin typeface="Tahoma" pitchFamily="34" charset="0"/>
                <a:cs typeface="Tahoma" pitchFamily="34" charset="0"/>
              </a:rPr>
              <a:t>1:1</a:t>
            </a:r>
            <a:endParaRPr lang="sr-Latn-CS" altLang="en-US" sz="4400" b="1">
              <a:solidFill>
                <a:srgbClr val="010165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3806" name="Picture 1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10" cstate="print"/>
          <a:srcRect/>
          <a:stretch>
            <a:fillRect/>
          </a:stretch>
        </p:blipFill>
        <p:spPr>
          <a:xfrm>
            <a:off x="6589713" y="3344863"/>
            <a:ext cx="1593850" cy="1130300"/>
          </a:xfrm>
        </p:spPr>
      </p:pic>
      <p:pic>
        <p:nvPicPr>
          <p:cNvPr id="33807" name="Picture 1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516688" y="5084763"/>
            <a:ext cx="1584325" cy="105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8" name="Line 16"/>
          <p:cNvSpPr>
            <a:spLocks noChangeShapeType="1"/>
          </p:cNvSpPr>
          <p:nvPr/>
        </p:nvSpPr>
        <p:spPr bwMode="auto">
          <a:xfrm flipH="1">
            <a:off x="2411413" y="1628775"/>
            <a:ext cx="576262" cy="0"/>
          </a:xfrm>
          <a:prstGeom prst="line">
            <a:avLst/>
          </a:prstGeom>
          <a:noFill/>
          <a:ln w="28575">
            <a:solidFill>
              <a:srgbClr val="010165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33809" name="Line 17"/>
          <p:cNvSpPr>
            <a:spLocks noChangeShapeType="1"/>
          </p:cNvSpPr>
          <p:nvPr/>
        </p:nvSpPr>
        <p:spPr bwMode="auto">
          <a:xfrm flipH="1">
            <a:off x="2411413" y="2205038"/>
            <a:ext cx="576262" cy="0"/>
          </a:xfrm>
          <a:prstGeom prst="line">
            <a:avLst/>
          </a:prstGeom>
          <a:noFill/>
          <a:ln w="28575">
            <a:solidFill>
              <a:srgbClr val="010165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33810" name="Line 18"/>
          <p:cNvSpPr>
            <a:spLocks noChangeShapeType="1"/>
          </p:cNvSpPr>
          <p:nvPr/>
        </p:nvSpPr>
        <p:spPr bwMode="auto">
          <a:xfrm flipH="1">
            <a:off x="2411413" y="3068638"/>
            <a:ext cx="576262" cy="0"/>
          </a:xfrm>
          <a:prstGeom prst="line">
            <a:avLst/>
          </a:prstGeom>
          <a:noFill/>
          <a:ln w="28575">
            <a:solidFill>
              <a:srgbClr val="010165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33811" name="Line 19"/>
          <p:cNvSpPr>
            <a:spLocks noChangeShapeType="1"/>
          </p:cNvSpPr>
          <p:nvPr/>
        </p:nvSpPr>
        <p:spPr bwMode="auto">
          <a:xfrm>
            <a:off x="2411413" y="1628775"/>
            <a:ext cx="0" cy="576263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33812" name="Line 20"/>
          <p:cNvSpPr>
            <a:spLocks noChangeShapeType="1"/>
          </p:cNvSpPr>
          <p:nvPr/>
        </p:nvSpPr>
        <p:spPr bwMode="auto">
          <a:xfrm>
            <a:off x="2411413" y="2205038"/>
            <a:ext cx="0" cy="8636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3" grpId="0"/>
      <p:bldP spid="33804" grpId="0"/>
      <p:bldP spid="3380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Okvir za tekst 6"/>
          <p:cNvSpPr txBox="1">
            <a:spLocks noChangeArrowheads="1"/>
          </p:cNvSpPr>
          <p:nvPr/>
        </p:nvSpPr>
        <p:spPr bwMode="auto">
          <a:xfrm>
            <a:off x="928688" y="357188"/>
            <a:ext cx="7572375" cy="551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bs-Cyrl-BA" sz="360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З У Б</a:t>
            </a:r>
            <a:r>
              <a:rPr lang="bs-Cyrl-BA" sz="3600">
                <a:latin typeface="Tahoma" pitchFamily="34" charset="0"/>
                <a:cs typeface="Tahoma" pitchFamily="34" charset="0"/>
              </a:rPr>
              <a:t>  </a:t>
            </a:r>
            <a:r>
              <a:rPr lang="bs-Latn-BA" sz="3600">
                <a:latin typeface="Tahoma" pitchFamily="34" charset="0"/>
                <a:cs typeface="Tahoma" pitchFamily="34" charset="0"/>
              </a:rPr>
              <a:t>(DENS)</a:t>
            </a:r>
          </a:p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bs-Cyrl-BA">
                <a:latin typeface="Tahoma" pitchFamily="34" charset="0"/>
                <a:cs typeface="Tahoma" pitchFamily="34" charset="0"/>
              </a:rPr>
              <a:t>изграђују три минерализована зубна ткива:</a:t>
            </a:r>
          </a:p>
          <a:p>
            <a:pPr eaLnBrk="0" hangingPunct="0"/>
            <a:endParaRPr lang="bs-Cyrl-BA">
              <a:latin typeface="Tahoma" pitchFamily="34" charset="0"/>
              <a:cs typeface="Tahoma" pitchFamily="34" charset="0"/>
            </a:endParaRPr>
          </a:p>
          <a:p>
            <a:pPr lvl="2">
              <a:buFont typeface="Arial" pitchFamily="34" charset="0"/>
              <a:buChar char="•"/>
            </a:pPr>
            <a:r>
              <a:rPr lang="bs-Cyrl-BA" sz="2800">
                <a:latin typeface="Tahoma" pitchFamily="34" charset="0"/>
                <a:cs typeface="Tahoma" pitchFamily="34" charset="0"/>
              </a:rPr>
              <a:t> Глеђ</a:t>
            </a:r>
          </a:p>
          <a:p>
            <a:pPr lvl="2">
              <a:buFont typeface="Arial" pitchFamily="34" charset="0"/>
              <a:buChar char="•"/>
            </a:pPr>
            <a:r>
              <a:rPr lang="bs-Cyrl-BA" sz="2800">
                <a:latin typeface="Tahoma" pitchFamily="34" charset="0"/>
                <a:cs typeface="Tahoma" pitchFamily="34" charset="0"/>
              </a:rPr>
              <a:t> Дентин</a:t>
            </a:r>
          </a:p>
          <a:p>
            <a:pPr lvl="2">
              <a:buFont typeface="Arial" pitchFamily="34" charset="0"/>
              <a:buChar char="•"/>
            </a:pPr>
            <a:r>
              <a:rPr lang="bs-Cyrl-BA" sz="2800">
                <a:latin typeface="Tahoma" pitchFamily="34" charset="0"/>
                <a:cs typeface="Tahoma" pitchFamily="34" charset="0"/>
              </a:rPr>
              <a:t> Цемент</a:t>
            </a:r>
          </a:p>
          <a:p>
            <a:pPr lvl="2">
              <a:buFont typeface="Arial" pitchFamily="34" charset="0"/>
              <a:buChar char="•"/>
            </a:pPr>
            <a:endParaRPr lang="bs-Cyrl-BA" sz="2800"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bs-Cyrl-BA">
                <a:latin typeface="Tahoma" pitchFamily="34" charset="0"/>
                <a:cs typeface="Tahoma" pitchFamily="34" charset="0"/>
              </a:rPr>
              <a:t>И неминерализована – </a:t>
            </a:r>
            <a:r>
              <a:rPr lang="bs-Cyrl-BA" sz="2800">
                <a:latin typeface="Tahoma" pitchFamily="34" charset="0"/>
                <a:cs typeface="Tahoma" pitchFamily="34" charset="0"/>
              </a:rPr>
              <a:t>зубна пулпа</a:t>
            </a:r>
          </a:p>
          <a:p>
            <a:pPr eaLnBrk="0" hangingPunct="0"/>
            <a:endParaRPr lang="bs-Cyrl-BA">
              <a:latin typeface="Tahoma" pitchFamily="34" charset="0"/>
              <a:cs typeface="Tahoma" pitchFamily="34" charset="0"/>
            </a:endParaRPr>
          </a:p>
          <a:p>
            <a:pPr eaLnBrk="0" hangingPunct="0"/>
            <a:endParaRPr lang="bs-Cyrl-BA"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bs-Cyrl-BA">
                <a:latin typeface="Tahoma" pitchFamily="34" charset="0"/>
                <a:cs typeface="Tahoma" pitchFamily="34" charset="0"/>
              </a:rPr>
              <a:t>дентин</a:t>
            </a:r>
          </a:p>
          <a:p>
            <a:pPr eaLnBrk="0" hangingPunct="0"/>
            <a:r>
              <a:rPr lang="bs-Cyrl-BA">
                <a:latin typeface="Tahoma" pitchFamily="34" charset="0"/>
                <a:cs typeface="Tahoma" pitchFamily="34" charset="0"/>
              </a:rPr>
              <a:t>цемент        мезенхималног порекла</a:t>
            </a:r>
          </a:p>
          <a:p>
            <a:pPr eaLnBrk="0" hangingPunct="0"/>
            <a:r>
              <a:rPr lang="bs-Cyrl-BA">
                <a:latin typeface="Tahoma" pitchFamily="34" charset="0"/>
                <a:cs typeface="Tahoma" pitchFamily="34" charset="0"/>
              </a:rPr>
              <a:t>пулпа         </a:t>
            </a:r>
          </a:p>
          <a:p>
            <a:pPr eaLnBrk="0" hangingPunct="0"/>
            <a:endParaRPr lang="bs-Cyrl-BA"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bs-Cyrl-BA">
                <a:latin typeface="Tahoma" pitchFamily="34" charset="0"/>
                <a:cs typeface="Tahoma" pitchFamily="34" charset="0"/>
              </a:rPr>
              <a:t>глеђ               ектодермалог порекла</a:t>
            </a:r>
          </a:p>
        </p:txBody>
      </p:sp>
      <p:pic>
        <p:nvPicPr>
          <p:cNvPr id="43010" name="Picture 9" descr="zub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7038" y="4121150"/>
            <a:ext cx="3636962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Desna vitičasta zagrada 8"/>
          <p:cNvSpPr/>
          <p:nvPr/>
        </p:nvSpPr>
        <p:spPr>
          <a:xfrm>
            <a:off x="1857375" y="4357688"/>
            <a:ext cx="227013" cy="1128712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bs-Latn-BA">
              <a:cs typeface="Arial" pitchFamily="34" charset="0"/>
            </a:endParaRPr>
          </a:p>
        </p:txBody>
      </p:sp>
      <p:sp>
        <p:nvSpPr>
          <p:cNvPr id="10" name="Desna vitičasta zagrada 9"/>
          <p:cNvSpPr/>
          <p:nvPr/>
        </p:nvSpPr>
        <p:spPr>
          <a:xfrm>
            <a:off x="1643063" y="5500688"/>
            <a:ext cx="84137" cy="571500"/>
          </a:xfrm>
          <a:prstGeom prst="rightBrac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bs-Latn-BA"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4"/>
          <p:cNvSpPr txBox="1">
            <a:spLocks noChangeArrowheads="1"/>
          </p:cNvSpPr>
          <p:nvPr/>
        </p:nvSpPr>
        <p:spPr bwMode="auto">
          <a:xfrm>
            <a:off x="1258888" y="333375"/>
            <a:ext cx="6248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3200" b="1">
                <a:latin typeface="Times New Roman" pitchFamily="18" charset="0"/>
                <a:cs typeface="Tahoma" pitchFamily="34" charset="0"/>
              </a:rPr>
              <a:t>Калцификована зубна ткива</a:t>
            </a:r>
          </a:p>
        </p:txBody>
      </p:sp>
      <p:sp>
        <p:nvSpPr>
          <p:cNvPr id="44034" name="Text Box 5"/>
          <p:cNvSpPr txBox="1">
            <a:spLocks noChangeArrowheads="1"/>
          </p:cNvSpPr>
          <p:nvPr/>
        </p:nvSpPr>
        <p:spPr bwMode="auto">
          <a:xfrm>
            <a:off x="519113" y="11398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sr-Latn-BA">
              <a:latin typeface="Verdana" pitchFamily="34" charset="0"/>
              <a:cs typeface="Tahoma" pitchFamily="34" charset="0"/>
            </a:endParaRPr>
          </a:p>
        </p:txBody>
      </p:sp>
      <p:sp>
        <p:nvSpPr>
          <p:cNvPr id="44035" name="Text Box 6"/>
          <p:cNvSpPr txBox="1">
            <a:spLocks noChangeArrowheads="1"/>
          </p:cNvSpPr>
          <p:nvPr/>
        </p:nvSpPr>
        <p:spPr bwMode="auto">
          <a:xfrm>
            <a:off x="323850" y="1196975"/>
            <a:ext cx="66802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Char char="•"/>
            </a:pPr>
            <a:r>
              <a:rPr lang="sr-Latn-CS" sz="2400" b="1">
                <a:latin typeface="Times New Roman" pitchFamily="18" charset="0"/>
                <a:cs typeface="Tahoma" pitchFamily="34" charset="0"/>
              </a:rPr>
              <a:t> </a:t>
            </a:r>
            <a:r>
              <a:rPr lang="sr-Cyrl-CS" sz="2400" b="1">
                <a:latin typeface="Times New Roman" pitchFamily="18" charset="0"/>
                <a:cs typeface="Tahoma" pitchFamily="34" charset="0"/>
              </a:rPr>
              <a:t>Глеђ </a:t>
            </a:r>
            <a:r>
              <a:rPr lang="sr-Latn-CS" sz="2400" b="1">
                <a:latin typeface="Times New Roman" pitchFamily="18" charset="0"/>
                <a:cs typeface="Tahoma" pitchFamily="34" charset="0"/>
              </a:rPr>
              <a:t>       ( substantia adamantina, s enamelum)</a:t>
            </a:r>
          </a:p>
          <a:p>
            <a:pPr eaLnBrk="0" hangingPunct="0">
              <a:buFont typeface="Arial" pitchFamily="34" charset="0"/>
              <a:buChar char="•"/>
            </a:pPr>
            <a:r>
              <a:rPr lang="sr-Latn-CS" sz="2400" b="1">
                <a:latin typeface="Times New Roman" pitchFamily="18" charset="0"/>
                <a:cs typeface="Tahoma" pitchFamily="34" charset="0"/>
              </a:rPr>
              <a:t> </a:t>
            </a:r>
            <a:r>
              <a:rPr lang="sr-Cyrl-CS" sz="2400" b="1">
                <a:latin typeface="Times New Roman" pitchFamily="18" charset="0"/>
                <a:cs typeface="Tahoma" pitchFamily="34" charset="0"/>
              </a:rPr>
              <a:t>Дентин   </a:t>
            </a:r>
            <a:r>
              <a:rPr lang="sr-Latn-CS" sz="2400" b="1">
                <a:latin typeface="Times New Roman" pitchFamily="18" charset="0"/>
                <a:cs typeface="Tahoma" pitchFamily="34" charset="0"/>
              </a:rPr>
              <a:t>  (substantia eburnea)</a:t>
            </a:r>
          </a:p>
          <a:p>
            <a:pPr eaLnBrk="0" hangingPunct="0">
              <a:buFont typeface="Arial" pitchFamily="34" charset="0"/>
              <a:buChar char="•"/>
            </a:pPr>
            <a:r>
              <a:rPr lang="sr-Latn-CS" sz="2400" b="1">
                <a:latin typeface="Times New Roman" pitchFamily="18" charset="0"/>
                <a:cs typeface="Tahoma" pitchFamily="34" charset="0"/>
              </a:rPr>
              <a:t> </a:t>
            </a:r>
            <a:r>
              <a:rPr lang="sr-Cyrl-CS" sz="2400" b="1">
                <a:latin typeface="Times New Roman" pitchFamily="18" charset="0"/>
                <a:cs typeface="Tahoma" pitchFamily="34" charset="0"/>
              </a:rPr>
              <a:t>Цемент</a:t>
            </a:r>
            <a:r>
              <a:rPr lang="sr-Latn-CS" sz="2400" b="1">
                <a:latin typeface="Times New Roman" pitchFamily="18" charset="0"/>
                <a:cs typeface="Tahoma" pitchFamily="34" charset="0"/>
              </a:rPr>
              <a:t>    (substantia ossea, s crusta petrosa)</a:t>
            </a:r>
            <a:endParaRPr lang="sr-Latn-CS" altLang="en-US" sz="2400" b="1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44036" name="Line 7"/>
          <p:cNvSpPr>
            <a:spLocks noChangeShapeType="1"/>
          </p:cNvSpPr>
          <p:nvPr/>
        </p:nvSpPr>
        <p:spPr bwMode="auto">
          <a:xfrm>
            <a:off x="323850" y="908050"/>
            <a:ext cx="8351838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44037" name="Text Box 8"/>
          <p:cNvSpPr txBox="1">
            <a:spLocks noChangeArrowheads="1"/>
          </p:cNvSpPr>
          <p:nvPr/>
        </p:nvSpPr>
        <p:spPr bwMode="auto">
          <a:xfrm>
            <a:off x="250825" y="2690813"/>
            <a:ext cx="3365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Char char="•"/>
            </a:pPr>
            <a:r>
              <a:rPr lang="sr-Latn-CS" sz="2000" b="1">
                <a:latin typeface="Times New Roman" pitchFamily="18" charset="0"/>
                <a:cs typeface="Tahoma" pitchFamily="34" charset="0"/>
              </a:rPr>
              <a:t> </a:t>
            </a:r>
            <a:endParaRPr lang="sr-Latn-CS" altLang="en-US" sz="2000" b="1">
              <a:latin typeface="Times New Roman" pitchFamily="18" charset="0"/>
              <a:cs typeface="Tahoma" pitchFamily="34" charset="0"/>
            </a:endParaRPr>
          </a:p>
        </p:txBody>
      </p:sp>
      <p:pic>
        <p:nvPicPr>
          <p:cNvPr id="38921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3068638"/>
            <a:ext cx="1206500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2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413" y="3141663"/>
            <a:ext cx="2663825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0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2924175"/>
            <a:ext cx="2646363" cy="359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4"/>
          <p:cNvSpPr txBox="1">
            <a:spLocks noChangeArrowheads="1"/>
          </p:cNvSpPr>
          <p:nvPr/>
        </p:nvSpPr>
        <p:spPr bwMode="auto">
          <a:xfrm>
            <a:off x="228600" y="657225"/>
            <a:ext cx="8883650" cy="530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en-US" b="1">
                <a:latin typeface="Book Antiqua" pitchFamily="18" charset="0"/>
                <a:sym typeface="SimSun" pitchFamily="2" charset="-122"/>
              </a:rPr>
              <a:t>     * ОБЕЛЕЖАВАЊЕ ЗУБА</a:t>
            </a:r>
          </a:p>
          <a:p>
            <a:pPr eaLnBrk="0" hangingPunct="0"/>
            <a:endParaRPr lang="en-GB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GB">
                <a:latin typeface="Book Antiqua" pitchFamily="18" charset="0"/>
                <a:sym typeface="SimSun" pitchFamily="2" charset="-122"/>
              </a:rPr>
              <a:t> 2</a:t>
            </a:r>
            <a:r>
              <a:rPr lang="en-US" altLang="en-US">
                <a:latin typeface="Book Antiqua" pitchFamily="18" charset="0"/>
                <a:sym typeface="SimSun" pitchFamily="2" charset="-122"/>
              </a:rPr>
              <a:t>) </a:t>
            </a:r>
            <a:r>
              <a:rPr lang="en-GB" altLang="en-US">
                <a:latin typeface="Book Antiqua" pitchFamily="18" charset="0"/>
                <a:sym typeface="SimSun" pitchFamily="2" charset="-122"/>
              </a:rPr>
              <a:t>Palmer - </a:t>
            </a:r>
            <a:r>
              <a:rPr lang="en-US" altLang="en-US">
                <a:latin typeface="Book Antiqua" pitchFamily="18" charset="0"/>
                <a:sym typeface="SimSun" pitchFamily="2" charset="-122"/>
              </a:rPr>
              <a:t>ова метода</a:t>
            </a: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     </a:t>
            </a: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    - хумани зубик пројектован у координатни систем, подељен је у четири</a:t>
            </a:r>
            <a:br>
              <a:rPr lang="en-US" altLang="en-US">
                <a:latin typeface="Book Antiqua" pitchFamily="18" charset="0"/>
                <a:sym typeface="SimSun" pitchFamily="2" charset="-122"/>
              </a:rPr>
            </a:br>
            <a:r>
              <a:rPr lang="en-US" altLang="en-US">
                <a:latin typeface="Book Antiqua" pitchFamily="18" charset="0"/>
                <a:sym typeface="SimSun" pitchFamily="2" charset="-122"/>
              </a:rPr>
              <a:t>      једнака квадранта; оклузална раван се користи као апсциса, док се сагитална</a:t>
            </a:r>
            <a:br>
              <a:rPr lang="en-US" altLang="en-US">
                <a:latin typeface="Book Antiqua" pitchFamily="18" charset="0"/>
                <a:sym typeface="SimSun" pitchFamily="2" charset="-122"/>
              </a:rPr>
            </a:br>
            <a:r>
              <a:rPr lang="en-US" altLang="en-US">
                <a:latin typeface="Book Antiqua" pitchFamily="18" charset="0"/>
                <a:sym typeface="SimSun" pitchFamily="2" charset="-122"/>
              </a:rPr>
              <a:t>      медијална линија користи као ордината</a:t>
            </a: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    - сваки зуб садржи једноставан симбол који је различит за сваки од четири</a:t>
            </a:r>
            <a:br>
              <a:rPr lang="en-US" altLang="en-US">
                <a:latin typeface="Book Antiqua" pitchFamily="18" charset="0"/>
                <a:sym typeface="SimSun" pitchFamily="2" charset="-122"/>
              </a:rPr>
            </a:br>
            <a:r>
              <a:rPr lang="en-US" altLang="en-US">
                <a:latin typeface="Book Antiqua" pitchFamily="18" charset="0"/>
                <a:sym typeface="SimSun" pitchFamily="2" charset="-122"/>
              </a:rPr>
              <a:t>      квадранта</a:t>
            </a: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    - поред тога, бројеви од 1 до 8 користе се да означе, почев од сагиталне</a:t>
            </a:r>
            <a:br>
              <a:rPr lang="en-US" altLang="en-US">
                <a:latin typeface="Book Antiqua" pitchFamily="18" charset="0"/>
                <a:sym typeface="SimSun" pitchFamily="2" charset="-122"/>
              </a:rPr>
            </a:br>
            <a:r>
              <a:rPr lang="en-US" altLang="en-US">
                <a:latin typeface="Book Antiqua" pitchFamily="18" charset="0"/>
                <a:sym typeface="SimSun" pitchFamily="2" charset="-122"/>
              </a:rPr>
              <a:t>      медијалне линије, централни секутић до трећег молара у сваком квадранту</a:t>
            </a: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      </a:t>
            </a:r>
            <a:r>
              <a:rPr lang="en-US" altLang="en-US" u="sng">
                <a:latin typeface="Book Antiqua" pitchFamily="18" charset="0"/>
                <a:sym typeface="SimSun" pitchFamily="2" charset="-122"/>
              </a:rPr>
              <a:t>7</a:t>
            </a:r>
            <a:r>
              <a:rPr lang="en-US" altLang="en-US">
                <a:latin typeface="Times New Roman" pitchFamily="18" charset="0"/>
                <a:sym typeface="SimSun" pitchFamily="2" charset="-122"/>
              </a:rPr>
              <a:t>| - стални горњи десни други молар;  |</a:t>
            </a:r>
            <a:r>
              <a:rPr lang="en-US" altLang="en-US" u="sng">
                <a:latin typeface="Times New Roman" pitchFamily="18" charset="0"/>
                <a:sym typeface="SimSun" pitchFamily="2" charset="-122"/>
              </a:rPr>
              <a:t>2</a:t>
            </a:r>
            <a:r>
              <a:rPr lang="en-US" altLang="en-US">
                <a:latin typeface="Times New Roman" pitchFamily="18" charset="0"/>
                <a:sym typeface="SimSun" pitchFamily="2" charset="-122"/>
              </a:rPr>
              <a:t> - стални горњи леви латерални секутић</a:t>
            </a:r>
          </a:p>
          <a:p>
            <a:pPr eaLnBrk="0" hangingPunct="0"/>
            <a:endParaRPr lang="en-US" altLang="en-US">
              <a:latin typeface="Times New Roman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    - велика латинична слова од А до Е, са симболом квадранта испред себе ,</a:t>
            </a:r>
            <a:br>
              <a:rPr lang="en-US" altLang="en-US">
                <a:latin typeface="Book Antiqua" pitchFamily="18" charset="0"/>
                <a:sym typeface="SimSun" pitchFamily="2" charset="-122"/>
              </a:rPr>
            </a:br>
            <a:r>
              <a:rPr lang="en-US" altLang="en-US">
                <a:latin typeface="Book Antiqua" pitchFamily="18" charset="0"/>
                <a:sym typeface="SimSun" pitchFamily="2" charset="-122"/>
              </a:rPr>
              <a:t>      користе се за означавања млечне дентиције</a:t>
            </a: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      Е</a:t>
            </a:r>
            <a:r>
              <a:rPr lang="en-US" altLang="en-US">
                <a:latin typeface="Times New Roman" pitchFamily="18" charset="0"/>
                <a:sym typeface="SimSun" pitchFamily="2" charset="-122"/>
              </a:rPr>
              <a:t>| - млечни доњи десни други молар</a:t>
            </a:r>
            <a:endParaRPr lang="en-US" altLang="en-US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     </a:t>
            </a:r>
            <a:r>
              <a:rPr lang="en-US" altLang="en-US" b="1">
                <a:latin typeface="Book Antiqua" pitchFamily="18" charset="0"/>
                <a:sym typeface="SimSun" pitchFamily="2" charset="-122"/>
              </a:rPr>
              <a:t> </a:t>
            </a: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стална дентиција				млечна дентиција</a:t>
            </a:r>
          </a:p>
          <a:p>
            <a:pPr eaLnBrk="0" hangingPunct="0"/>
            <a:endParaRPr lang="en-GB" b="1">
              <a:latin typeface="Book Antiqua" pitchFamily="18" charset="0"/>
              <a:sym typeface="SimSun" pitchFamily="2" charset="-122"/>
            </a:endParaRPr>
          </a:p>
        </p:txBody>
      </p:sp>
      <p:pic>
        <p:nvPicPr>
          <p:cNvPr id="11266" name="Rectangl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9138" y="334963"/>
            <a:ext cx="4048125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1"/>
          <p:cNvPicPr>
            <a:picLocks noChangeAspect="1" noChangeArrowheads="1"/>
          </p:cNvPicPr>
          <p:nvPr/>
        </p:nvPicPr>
        <p:blipFill>
          <a:blip r:embed="rId3" cstate="print"/>
          <a:srcRect l="9541" t="45267" r="19699" b="33241"/>
          <a:stretch>
            <a:fillRect/>
          </a:stretch>
        </p:blipFill>
        <p:spPr bwMode="auto">
          <a:xfrm>
            <a:off x="230188" y="5661025"/>
            <a:ext cx="429895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3" cstate="print"/>
          <a:srcRect l="10889" t="78410" r="35396"/>
          <a:stretch>
            <a:fillRect/>
          </a:stretch>
        </p:blipFill>
        <p:spPr bwMode="auto">
          <a:xfrm>
            <a:off x="5076825" y="5657850"/>
            <a:ext cx="3263900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 Box 3"/>
          <p:cNvSpPr txBox="1">
            <a:spLocks noChangeArrowheads="1"/>
          </p:cNvSpPr>
          <p:nvPr/>
        </p:nvSpPr>
        <p:spPr bwMode="auto">
          <a:xfrm>
            <a:off x="611188" y="4508500"/>
            <a:ext cx="2968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en-US">
                <a:latin typeface="Times New Roman" pitchFamily="18" charset="0"/>
              </a:rPr>
              <a:t>_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5"/>
          <p:cNvSpPr>
            <a:spLocks noChangeArrowheads="1"/>
          </p:cNvSpPr>
          <p:nvPr/>
        </p:nvSpPr>
        <p:spPr bwMode="auto">
          <a:xfrm>
            <a:off x="1116013" y="474663"/>
            <a:ext cx="6943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2400" b="1">
                <a:latin typeface="Tahoma" pitchFamily="34" charset="0"/>
                <a:cs typeface="Tahoma" pitchFamily="34" charset="0"/>
              </a:rPr>
              <a:t>Глеђ ( </a:t>
            </a:r>
            <a:r>
              <a:rPr lang="sr-Latn-CS" sz="2400" b="1">
                <a:latin typeface="Tahoma" pitchFamily="34" charset="0"/>
                <a:cs typeface="Tahoma" pitchFamily="34" charset="0"/>
              </a:rPr>
              <a:t>substantia adamantina, s enamelum)</a:t>
            </a:r>
            <a:endParaRPr lang="sr-Latn-CS" altLang="en-US" sz="2400" b="1">
              <a:latin typeface="Tahoma" pitchFamily="34" charset="0"/>
              <a:cs typeface="Tahoma" pitchFamily="34" charset="0"/>
            </a:endParaRPr>
          </a:p>
        </p:txBody>
      </p:sp>
      <p:sp>
        <p:nvSpPr>
          <p:cNvPr id="45058" name="Text Box 7"/>
          <p:cNvSpPr txBox="1">
            <a:spLocks noChangeArrowheads="1"/>
          </p:cNvSpPr>
          <p:nvPr/>
        </p:nvSpPr>
        <p:spPr bwMode="auto">
          <a:xfrm>
            <a:off x="179388" y="1268413"/>
            <a:ext cx="8902700" cy="530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Char char="•"/>
            </a:pPr>
            <a:r>
              <a:rPr lang="sr-Latn-CS" b="1">
                <a:latin typeface="Tahoma" pitchFamily="34" charset="0"/>
                <a:cs typeface="Tahoma" pitchFamily="34" charset="0"/>
              </a:rPr>
              <a:t>  чврсто минерализовано ткиво – покрива дентин анатомске круне зуба</a:t>
            </a:r>
          </a:p>
          <a:p>
            <a:pPr eaLnBrk="0" hangingPunct="0">
              <a:buFont typeface="Arial" pitchFamily="34" charset="0"/>
              <a:buChar char="•"/>
            </a:pPr>
            <a:endParaRPr lang="sr-Latn-CS" b="1">
              <a:latin typeface="Tahoma" pitchFamily="34" charset="0"/>
              <a:cs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sr-Latn-CS" b="1">
                <a:latin typeface="Tahoma" pitchFamily="34" charset="0"/>
                <a:cs typeface="Tahoma" pitchFamily="34" charset="0"/>
              </a:rPr>
              <a:t>  састоји од ситних шестоугаоних  призми састављаних </a:t>
            </a:r>
          </a:p>
          <a:p>
            <a:pPr eaLnBrk="0" hangingPunct="0"/>
            <a:r>
              <a:rPr lang="sr-Latn-CS" b="1">
                <a:latin typeface="Tahoma" pitchFamily="34" charset="0"/>
                <a:cs typeface="Tahoma" pitchFamily="34" charset="0"/>
              </a:rPr>
              <a:t>   од калцијумхидроксиапатита</a:t>
            </a:r>
          </a:p>
          <a:p>
            <a:pPr eaLnBrk="0" hangingPunct="0"/>
            <a:endParaRPr lang="sr-Latn-CS" b="1">
              <a:latin typeface="Tahoma" pitchFamily="34" charset="0"/>
              <a:cs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sr-Latn-CS" b="1">
                <a:latin typeface="Tahoma" pitchFamily="34" charset="0"/>
                <a:cs typeface="Tahoma" pitchFamily="34" charset="0"/>
              </a:rPr>
              <a:t> призме постављене  нормално на површину дентина</a:t>
            </a:r>
          </a:p>
          <a:p>
            <a:pPr eaLnBrk="0" hangingPunct="0">
              <a:buFont typeface="Arial" pitchFamily="34" charset="0"/>
              <a:buChar char="•"/>
            </a:pPr>
            <a:endParaRPr lang="sr-Latn-CS" b="1">
              <a:latin typeface="Tahoma" pitchFamily="34" charset="0"/>
              <a:cs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sr-Latn-CS" b="1">
                <a:latin typeface="Tahoma" pitchFamily="34" charset="0"/>
                <a:cs typeface="Tahoma" pitchFamily="34" charset="0"/>
              </a:rPr>
              <a:t> веће густине у пределу квржица зуба</a:t>
            </a:r>
          </a:p>
          <a:p>
            <a:pPr eaLnBrk="0" hangingPunct="0">
              <a:buFont typeface="Arial" pitchFamily="34" charset="0"/>
              <a:buChar char="•"/>
            </a:pPr>
            <a:endParaRPr lang="sr-Latn-CS" b="1">
              <a:latin typeface="Tahoma" pitchFamily="34" charset="0"/>
              <a:cs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sr-Latn-CS" b="1">
                <a:latin typeface="Tahoma" pitchFamily="34" charset="0"/>
                <a:cs typeface="Tahoma" pitchFamily="34" charset="0"/>
              </a:rPr>
              <a:t> призме су спојене љепљивим </a:t>
            </a:r>
          </a:p>
          <a:p>
            <a:pPr eaLnBrk="0" hangingPunct="0"/>
            <a:r>
              <a:rPr lang="sr-Latn-CS" b="1">
                <a:latin typeface="Tahoma" pitchFamily="34" charset="0"/>
                <a:cs typeface="Tahoma" pitchFamily="34" charset="0"/>
              </a:rPr>
              <a:t>  интерпризматичним матриксом</a:t>
            </a:r>
          </a:p>
          <a:p>
            <a:pPr eaLnBrk="0" hangingPunct="0">
              <a:buFont typeface="Arial" pitchFamily="34" charset="0"/>
              <a:buChar char="•"/>
            </a:pPr>
            <a:endParaRPr lang="sr-Latn-CS" b="1">
              <a:latin typeface="Tahoma" pitchFamily="34" charset="0"/>
              <a:cs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sr-Latn-CS" b="1">
                <a:latin typeface="Tahoma" pitchFamily="34" charset="0"/>
                <a:cs typeface="Tahoma" pitchFamily="34" charset="0"/>
              </a:rPr>
              <a:t> глеђ </a:t>
            </a:r>
            <a:r>
              <a:rPr lang="sr-Latn-CS" b="1">
                <a:solidFill>
                  <a:srgbClr val="27C07A"/>
                </a:solidFill>
                <a:latin typeface="Tahoma" pitchFamily="34" charset="0"/>
                <a:cs typeface="Tahoma" pitchFamily="34" charset="0"/>
              </a:rPr>
              <a:t>не садржи</a:t>
            </a:r>
            <a:r>
              <a:rPr lang="sr-Latn-CS" b="1">
                <a:latin typeface="Tahoma" pitchFamily="34" charset="0"/>
                <a:cs typeface="Tahoma" pitchFamily="34" charset="0"/>
              </a:rPr>
              <a:t> ћелије,  крвне судове,</a:t>
            </a:r>
            <a:br>
              <a:rPr lang="sr-Latn-CS" b="1">
                <a:latin typeface="Tahoma" pitchFamily="34" charset="0"/>
                <a:cs typeface="Tahoma" pitchFamily="34" charset="0"/>
              </a:rPr>
            </a:br>
            <a:r>
              <a:rPr lang="sr-Latn-CS" b="1">
                <a:latin typeface="Tahoma" pitchFamily="34" charset="0"/>
                <a:cs typeface="Tahoma" pitchFamily="34" charset="0"/>
              </a:rPr>
              <a:t> нерве </a:t>
            </a:r>
          </a:p>
          <a:p>
            <a:pPr eaLnBrk="0" hangingPunct="0"/>
            <a:endParaRPr lang="sr-Latn-CS" b="1">
              <a:latin typeface="Tahoma" pitchFamily="34" charset="0"/>
              <a:cs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endParaRPr lang="sr-Latn-CS" b="1">
              <a:latin typeface="Tahoma" pitchFamily="34" charset="0"/>
              <a:cs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sr-Latn-CS" b="1">
                <a:solidFill>
                  <a:srgbClr val="27C07A"/>
                </a:solidFill>
                <a:latin typeface="Tahoma" pitchFamily="34" charset="0"/>
                <a:cs typeface="Tahoma" pitchFamily="34" charset="0"/>
              </a:rPr>
              <a:t>НАЈЧВРШЋЕ ТКИВО У ЧОВЕЧИЈЕМ ОРГАНИЗМУ </a:t>
            </a:r>
          </a:p>
          <a:p>
            <a:pPr eaLnBrk="0" hangingPunct="0">
              <a:buFont typeface="Arial" pitchFamily="34" charset="0"/>
              <a:buChar char="•"/>
            </a:pPr>
            <a:endParaRPr lang="sr-Latn-CS" b="1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endParaRPr lang="sr-Latn-BA" b="1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5059" name="Picture 9" descr="zub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9700" y="2997200"/>
            <a:ext cx="3636963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Pravougaonik 1"/>
          <p:cNvSpPr>
            <a:spLocks noChangeArrowheads="1"/>
          </p:cNvSpPr>
          <p:nvPr/>
        </p:nvSpPr>
        <p:spPr bwMode="auto">
          <a:xfrm>
            <a:off x="642938" y="714375"/>
            <a:ext cx="7858125" cy="320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bs-Cyrl-BA" sz="2400" b="1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Г  Л  Е  Ђ </a:t>
            </a:r>
            <a:r>
              <a:rPr lang="sr-Latn-CS" sz="2400" b="1">
                <a:latin typeface="Tahoma" pitchFamily="34" charset="0"/>
                <a:cs typeface="Tahoma" pitchFamily="34" charset="0"/>
              </a:rPr>
              <a:t>( substantia adamantina, s enamelum)</a:t>
            </a:r>
            <a:endParaRPr lang="bs-Latn-BA" sz="2400" b="1">
              <a:solidFill>
                <a:srgbClr val="00B050"/>
              </a:solidFill>
              <a:latin typeface="Tahoma" pitchFamily="34" charset="0"/>
              <a:cs typeface="Tahoma" pitchFamily="34" charset="0"/>
            </a:endParaRPr>
          </a:p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vi-VN" b="1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Најтврђе</a:t>
            </a:r>
            <a:r>
              <a:rPr lang="vi-VN">
                <a:latin typeface="Tahoma" pitchFamily="34" charset="0"/>
                <a:cs typeface="Tahoma" pitchFamily="34" charset="0"/>
              </a:rPr>
              <a:t> минерализовано ткиво човека које је</a:t>
            </a:r>
            <a:r>
              <a:rPr lang="bs-Latn-BA">
                <a:latin typeface="Tahoma" pitchFamily="34" charset="0"/>
                <a:cs typeface="Tahoma" pitchFamily="34" charset="0"/>
              </a:rPr>
              <a:t>  аваскуларно и које не може да се обнови  током живота јер ћелије - амелобласти које је стварају инволуирају и уништавају се током  ерупције зуба</a:t>
            </a:r>
          </a:p>
          <a:p>
            <a:pPr eaLnBrk="0" hangingPunct="0">
              <a:buFont typeface="Arial" pitchFamily="34" charset="0"/>
              <a:buChar char="•"/>
            </a:pPr>
            <a:endParaRPr lang="bs-Latn-BA">
              <a:latin typeface="Tahoma" pitchFamily="34" charset="0"/>
              <a:cs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vi-VN">
                <a:latin typeface="Tahoma" pitchFamily="34" charset="0"/>
                <a:cs typeface="Tahoma" pitchFamily="34" charset="0"/>
              </a:rPr>
              <a:t>Покрива само круницу зуба и обезб</a:t>
            </a:r>
            <a:r>
              <a:rPr lang="bs-Latn-BA">
                <a:latin typeface="Tahoma" pitchFamily="34" charset="0"/>
                <a:cs typeface="Tahoma" pitchFamily="34" charset="0"/>
              </a:rPr>
              <a:t>ј</a:t>
            </a:r>
            <a:r>
              <a:rPr lang="vi-VN">
                <a:latin typeface="Tahoma" pitchFamily="34" charset="0"/>
                <a:cs typeface="Tahoma" pitchFamily="34" charset="0"/>
              </a:rPr>
              <a:t>еђује тврду</a:t>
            </a:r>
            <a:r>
              <a:rPr lang="bs-Latn-BA">
                <a:latin typeface="Tahoma" pitchFamily="34" charset="0"/>
                <a:cs typeface="Tahoma" pitchFamily="34" charset="0"/>
              </a:rPr>
              <a:t>  </a:t>
            </a:r>
            <a:r>
              <a:rPr lang="pl-PL">
                <a:latin typeface="Tahoma" pitchFamily="34" charset="0"/>
                <a:cs typeface="Tahoma" pitchFamily="34" charset="0"/>
              </a:rPr>
              <a:t>површину за мастикацију и говор</a:t>
            </a:r>
          </a:p>
          <a:p>
            <a:pPr eaLnBrk="0" hangingPunct="0">
              <a:buFont typeface="Arial" pitchFamily="34" charset="0"/>
              <a:buChar char="•"/>
            </a:pPr>
            <a:endParaRPr lang="bs-Latn-BA">
              <a:latin typeface="Tahoma" pitchFamily="34" charset="0"/>
              <a:cs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vi-VN">
                <a:latin typeface="Tahoma" pitchFamily="34" charset="0"/>
                <a:cs typeface="Tahoma" pitchFamily="34" charset="0"/>
              </a:rPr>
              <a:t>Најшира глеђ– на оклузалном делу зуба</a:t>
            </a:r>
            <a:endParaRPr lang="bs-Latn-BA">
              <a:latin typeface="Tahoma" pitchFamily="34" charset="0"/>
              <a:cs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vi-VN">
                <a:latin typeface="Tahoma" pitchFamily="34" charset="0"/>
                <a:cs typeface="Tahoma" pitchFamily="34" charset="0"/>
              </a:rPr>
              <a:t>Најужа глеђ – у пределу врата зуба</a:t>
            </a:r>
            <a:endParaRPr lang="bs-Latn-BA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3143250"/>
            <a:ext cx="2928938" cy="291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Okvir za tekst 6"/>
          <p:cNvSpPr txBox="1">
            <a:spLocks noChangeArrowheads="1"/>
          </p:cNvSpPr>
          <p:nvPr/>
        </p:nvSpPr>
        <p:spPr bwMode="auto">
          <a:xfrm>
            <a:off x="2214563" y="1143000"/>
            <a:ext cx="5262562" cy="544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bs-Cyrl-BA" sz="2800" b="1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ФИЗИЧКЕ ОСОБИНЕ ГЛЕЂИ</a:t>
            </a:r>
          </a:p>
          <a:p>
            <a:pPr eaLnBrk="0" hangingPunct="0"/>
            <a:endParaRPr lang="bs-Cyrl-BA"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bs-Cyrl-BA" sz="2400">
                <a:latin typeface="Tahoma" pitchFamily="34" charset="0"/>
                <a:cs typeface="Tahoma" pitchFamily="34" charset="0"/>
              </a:rPr>
              <a:t>БОЈА</a:t>
            </a:r>
          </a:p>
          <a:p>
            <a:pPr eaLnBrk="0" hangingPunct="0"/>
            <a:endParaRPr lang="bs-Cyrl-BA" sz="2400"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bs-Cyrl-BA" sz="2400">
                <a:latin typeface="Tahoma" pitchFamily="34" charset="0"/>
                <a:cs typeface="Tahoma" pitchFamily="34" charset="0"/>
              </a:rPr>
              <a:t>   ДЕБЉИНА </a:t>
            </a:r>
            <a:br>
              <a:rPr lang="bs-Cyrl-BA" sz="2400">
                <a:latin typeface="Tahoma" pitchFamily="34" charset="0"/>
                <a:cs typeface="Tahoma" pitchFamily="34" charset="0"/>
              </a:rPr>
            </a:br>
            <a:r>
              <a:rPr lang="bs-Cyrl-BA" sz="2400">
                <a:latin typeface="Tahoma" pitchFamily="34" charset="0"/>
                <a:cs typeface="Tahoma" pitchFamily="34" charset="0"/>
              </a:rPr>
              <a:t/>
            </a:r>
            <a:br>
              <a:rPr lang="bs-Cyrl-BA" sz="2400">
                <a:latin typeface="Tahoma" pitchFamily="34" charset="0"/>
                <a:cs typeface="Tahoma" pitchFamily="34" charset="0"/>
              </a:rPr>
            </a:br>
            <a:r>
              <a:rPr lang="bs-Cyrl-BA" sz="2400">
                <a:latin typeface="Tahoma" pitchFamily="34" charset="0"/>
                <a:cs typeface="Tahoma" pitchFamily="34" charset="0"/>
              </a:rPr>
              <a:t>        ТВРДОЋА</a:t>
            </a:r>
          </a:p>
          <a:p>
            <a:pPr eaLnBrk="0" hangingPunct="0"/>
            <a:endParaRPr lang="bs-Cyrl-BA" sz="2400"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bs-Cyrl-BA" sz="2400">
                <a:latin typeface="Tahoma" pitchFamily="34" charset="0"/>
                <a:cs typeface="Tahoma" pitchFamily="34" charset="0"/>
              </a:rPr>
              <a:t>           КРТОСТ</a:t>
            </a:r>
            <a:br>
              <a:rPr lang="bs-Cyrl-BA" sz="2400">
                <a:latin typeface="Tahoma" pitchFamily="34" charset="0"/>
                <a:cs typeface="Tahoma" pitchFamily="34" charset="0"/>
              </a:rPr>
            </a:br>
            <a:r>
              <a:rPr lang="bs-Cyrl-BA" sz="2400">
                <a:latin typeface="Tahoma" pitchFamily="34" charset="0"/>
                <a:cs typeface="Tahoma" pitchFamily="34" charset="0"/>
              </a:rPr>
              <a:t/>
            </a:r>
            <a:br>
              <a:rPr lang="bs-Cyrl-BA" sz="2400">
                <a:latin typeface="Tahoma" pitchFamily="34" charset="0"/>
                <a:cs typeface="Tahoma" pitchFamily="34" charset="0"/>
              </a:rPr>
            </a:br>
            <a:r>
              <a:rPr lang="bs-Cyrl-BA" sz="2400">
                <a:latin typeface="Tahoma" pitchFamily="34" charset="0"/>
                <a:cs typeface="Tahoma" pitchFamily="34" charset="0"/>
              </a:rPr>
              <a:t>             РАСТВОРЉИВОСТ</a:t>
            </a:r>
          </a:p>
          <a:p>
            <a:pPr eaLnBrk="0" hangingPunct="0"/>
            <a:r>
              <a:rPr lang="bs-Cyrl-BA" sz="2400">
                <a:latin typeface="Tahoma" pitchFamily="34" charset="0"/>
                <a:cs typeface="Tahoma" pitchFamily="34" charset="0"/>
              </a:rPr>
              <a:t> </a:t>
            </a:r>
          </a:p>
          <a:p>
            <a:pPr eaLnBrk="0" hangingPunct="0"/>
            <a:r>
              <a:rPr lang="bs-Cyrl-BA" sz="2400">
                <a:latin typeface="Tahoma" pitchFamily="34" charset="0"/>
                <a:cs typeface="Tahoma" pitchFamily="34" charset="0"/>
              </a:rPr>
              <a:t>                ПРОПУСТЉИВОСТ</a:t>
            </a:r>
            <a:br>
              <a:rPr lang="bs-Cyrl-BA" sz="2400">
                <a:latin typeface="Tahoma" pitchFamily="34" charset="0"/>
                <a:cs typeface="Tahoma" pitchFamily="34" charset="0"/>
              </a:rPr>
            </a:br>
            <a:endParaRPr lang="bs-Cyrl-BA" sz="2400">
              <a:latin typeface="Tahoma" pitchFamily="34" charset="0"/>
              <a:cs typeface="Tahoma" pitchFamily="34" charset="0"/>
            </a:endParaRPr>
          </a:p>
          <a:p>
            <a:pPr eaLnBrk="0" hangingPunct="0"/>
            <a:endParaRPr lang="bs-Cyrl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Strelica za desno 7"/>
          <p:cNvSpPr/>
          <p:nvPr/>
        </p:nvSpPr>
        <p:spPr>
          <a:xfrm>
            <a:off x="1428750" y="1785938"/>
            <a:ext cx="857250" cy="484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bs-Latn-BA" sz="1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9" name="Strelica za desno 8"/>
          <p:cNvSpPr/>
          <p:nvPr/>
        </p:nvSpPr>
        <p:spPr>
          <a:xfrm>
            <a:off x="1500188" y="2571750"/>
            <a:ext cx="977900" cy="484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bs-Latn-BA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0" name="Strelica za desno 9"/>
          <p:cNvSpPr/>
          <p:nvPr/>
        </p:nvSpPr>
        <p:spPr>
          <a:xfrm>
            <a:off x="2000250" y="3286125"/>
            <a:ext cx="977900" cy="484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bs-Latn-BA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1" name="Strelica za desno 10"/>
          <p:cNvSpPr/>
          <p:nvPr/>
        </p:nvSpPr>
        <p:spPr>
          <a:xfrm>
            <a:off x="2286000" y="4000500"/>
            <a:ext cx="977900" cy="484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bs-Latn-BA" dirty="0"/>
              <a:t>             </a:t>
            </a:r>
          </a:p>
        </p:txBody>
      </p:sp>
      <p:sp>
        <p:nvSpPr>
          <p:cNvPr id="12" name="Strelica za desno 11"/>
          <p:cNvSpPr/>
          <p:nvPr/>
        </p:nvSpPr>
        <p:spPr>
          <a:xfrm>
            <a:off x="2428875" y="4786313"/>
            <a:ext cx="977900" cy="484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bs-Latn-BA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3" name="Strelica za desno 12"/>
          <p:cNvSpPr/>
          <p:nvPr/>
        </p:nvSpPr>
        <p:spPr>
          <a:xfrm>
            <a:off x="2714625" y="5500688"/>
            <a:ext cx="977900" cy="484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bs-Latn-BA">
              <a:solidFill>
                <a:srgbClr val="FFFFFF"/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Pravougaonik 1"/>
          <p:cNvSpPr>
            <a:spLocks noChangeArrowheads="1"/>
          </p:cNvSpPr>
          <p:nvPr/>
        </p:nvSpPr>
        <p:spPr bwMode="auto">
          <a:xfrm>
            <a:off x="285750" y="0"/>
            <a:ext cx="8709025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Wingdings" pitchFamily="2" charset="2"/>
              <a:buChar char="q"/>
            </a:pPr>
            <a:endParaRPr lang="sr-Latn-CS" b="1">
              <a:solidFill>
                <a:schemeClr val="folHlink"/>
              </a:solidFill>
              <a:latin typeface="Times New Roman" pitchFamily="18" charset="0"/>
              <a:cs typeface="Tahoma" pitchFamily="34" charset="0"/>
            </a:endParaRPr>
          </a:p>
          <a:p>
            <a:pPr eaLnBrk="0" hangingPunct="0">
              <a:buFont typeface="Wingdings" pitchFamily="2" charset="2"/>
              <a:buChar char="q"/>
            </a:pPr>
            <a:r>
              <a:rPr lang="sr-Latn-CS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  </a:t>
            </a:r>
            <a:r>
              <a:rPr lang="sr-Latn-CS" sz="24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Боја </a:t>
            </a:r>
            <a:r>
              <a:rPr lang="sr-Latn-CS" sz="20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глеђи- </a:t>
            </a:r>
            <a:r>
              <a:rPr lang="sr-Latn-CS" sz="2000" b="1">
                <a:latin typeface="Times New Roman" pitchFamily="18" charset="0"/>
                <a:cs typeface="Tahoma" pitchFamily="34" charset="0"/>
              </a:rPr>
              <a:t>зависи од степена калцификације  и  хомогености глеђи </a:t>
            </a:r>
          </a:p>
          <a:p>
            <a:pPr eaLnBrk="0" hangingPunct="0"/>
            <a:r>
              <a:rPr lang="sr-Latn-CS" sz="2000" b="1">
                <a:latin typeface="Times New Roman" pitchFamily="18" charset="0"/>
                <a:cs typeface="Tahoma" pitchFamily="34" charset="0"/>
              </a:rPr>
              <a:t>Боја  зуба је жућкасто-бела, до млечних плавкасто-сиве</a:t>
            </a:r>
          </a:p>
          <a:p>
            <a:pPr eaLnBrk="0" hangingPunct="0"/>
            <a:r>
              <a:rPr lang="sr-Latn-CS" sz="2000" b="1">
                <a:latin typeface="Times New Roman" pitchFamily="18" charset="0"/>
                <a:cs typeface="Tahoma" pitchFamily="34" charset="0"/>
              </a:rPr>
              <a:t>Зависно од транслуценције (делимична провидност) </a:t>
            </a:r>
            <a:r>
              <a:rPr lang="en-GB" altLang="sr-Latn-CS" sz="2000" b="1">
                <a:latin typeface="Times New Roman" pitchFamily="18" charset="0"/>
                <a:cs typeface="Tahoma" pitchFamily="34" charset="0"/>
              </a:rPr>
              <a:t>- </a:t>
            </a:r>
            <a:r>
              <a:rPr lang="en-US" altLang="sr-Latn-CS" sz="2000" b="1">
                <a:latin typeface="Times New Roman" pitchFamily="18" charset="0"/>
                <a:cs typeface="Tahoma" pitchFamily="34" charset="0"/>
              </a:rPr>
              <a:t>што је глеђ провиднија, преовлађује жућкаста боја дентина</a:t>
            </a:r>
          </a:p>
        </p:txBody>
      </p:sp>
      <p:sp>
        <p:nvSpPr>
          <p:cNvPr id="48130" name="Pravougaonik 2"/>
          <p:cNvSpPr>
            <a:spLocks noChangeArrowheads="1"/>
          </p:cNvSpPr>
          <p:nvPr/>
        </p:nvSpPr>
        <p:spPr bwMode="auto">
          <a:xfrm>
            <a:off x="323850" y="1989138"/>
            <a:ext cx="7000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Wingdings" pitchFamily="2" charset="2"/>
              <a:buChar char="q"/>
            </a:pPr>
            <a:r>
              <a:rPr lang="sr-Latn-CS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 </a:t>
            </a:r>
            <a:r>
              <a:rPr lang="en-US" altLang="sr-Latn-CS" sz="24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Дебљина</a:t>
            </a:r>
            <a:r>
              <a:rPr lang="sr-Latn-CS" sz="24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-</a:t>
            </a:r>
            <a:r>
              <a:rPr lang="sr-Latn-CS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 </a:t>
            </a:r>
            <a:r>
              <a:rPr lang="en-US" altLang="sr-Latn-CS" sz="2000" b="1">
                <a:latin typeface="Times New Roman" pitchFamily="18" charset="0"/>
                <a:cs typeface="Tahoma" pitchFamily="34" charset="0"/>
              </a:rPr>
              <a:t>на квржицама</a:t>
            </a:r>
            <a:r>
              <a:rPr lang="sr-Latn-CS" sz="2000" b="1">
                <a:latin typeface="Times New Roman" pitchFamily="18" charset="0"/>
                <a:cs typeface="Tahoma" pitchFamily="34" charset="0"/>
              </a:rPr>
              <a:t> 2-2.5 mm </a:t>
            </a:r>
            <a:r>
              <a:rPr lang="en-US" altLang="sr-Latn-CS" sz="2000" b="1">
                <a:latin typeface="Times New Roman" pitchFamily="18" charset="0"/>
                <a:cs typeface="Tahoma" pitchFamily="34" charset="0"/>
              </a:rPr>
              <a:t>опада према врату</a:t>
            </a: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4238" y="2754313"/>
            <a:ext cx="1909762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Pravougaonik 4"/>
          <p:cNvSpPr>
            <a:spLocks noChangeArrowheads="1"/>
          </p:cNvSpPr>
          <p:nvPr/>
        </p:nvSpPr>
        <p:spPr bwMode="auto">
          <a:xfrm>
            <a:off x="285750" y="2571750"/>
            <a:ext cx="77152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Wingdings" pitchFamily="2" charset="2"/>
              <a:buChar char="q"/>
            </a:pPr>
            <a:r>
              <a:rPr lang="sr-Cyrl-CS" sz="24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Тврдоћа</a:t>
            </a:r>
            <a:r>
              <a:rPr lang="sr-Cyrl-CS" sz="20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-  </a:t>
            </a:r>
            <a:r>
              <a:rPr lang="sr-Latn-CS" sz="2000" b="1">
                <a:latin typeface="Times New Roman" pitchFamily="18" charset="0"/>
                <a:cs typeface="Tahoma" pitchFamily="34" charset="0"/>
                <a:sym typeface="SimSun" pitchFamily="2" charset="-122"/>
              </a:rPr>
              <a:t>  5X тврђа од дентина</a:t>
            </a:r>
            <a:endParaRPr lang="sr-Latn-CS" sz="2000" b="1">
              <a:latin typeface="Times New Roman" pitchFamily="18" charset="0"/>
              <a:cs typeface="Tahoma" pitchFamily="34" charset="0"/>
            </a:endParaRPr>
          </a:p>
          <a:p>
            <a:pPr eaLnBrk="0" hangingPunct="0"/>
            <a:r>
              <a:rPr lang="sr-Latn-CS" sz="2000" b="1">
                <a:latin typeface="Times New Roman" pitchFamily="18" charset="0"/>
                <a:cs typeface="Tahoma" pitchFamily="34" charset="0"/>
              </a:rPr>
              <a:t>                            </a:t>
            </a:r>
          </a:p>
          <a:p>
            <a:pPr eaLnBrk="0" hangingPunct="0"/>
            <a:r>
              <a:rPr lang="bs-Latn-BA" sz="2000" b="1">
                <a:latin typeface="Tahoma" pitchFamily="34" charset="0"/>
                <a:cs typeface="Tahoma" pitchFamily="34" charset="0"/>
              </a:rPr>
              <a:t>1 – </a:t>
            </a:r>
            <a:r>
              <a:rPr lang="bs-Latn-BA" sz="1600" b="1">
                <a:latin typeface="Tahoma" pitchFamily="34" charset="0"/>
                <a:cs typeface="Tahoma" pitchFamily="34" charset="0"/>
              </a:rPr>
              <a:t>НАЈВЕЋА НА ПОВРШИНИ  И СМАЊУЈЕ СЕ  ПРЕМА ДГС.</a:t>
            </a:r>
          </a:p>
          <a:p>
            <a:pPr eaLnBrk="0" hangingPunct="0"/>
            <a:r>
              <a:rPr lang="bs-Latn-BA" sz="1600" b="1">
                <a:latin typeface="Tahoma" pitchFamily="34" charset="0"/>
                <a:cs typeface="Tahoma" pitchFamily="34" charset="0"/>
              </a:rPr>
              <a:t>2 –  ВЕЋА ЈЕ НА КУСПИСИМА ИЛИ ИНЦИЗАЛНИМ  ИВИЦАМА  И</a:t>
            </a:r>
            <a:br>
              <a:rPr lang="bs-Latn-BA" sz="1600" b="1">
                <a:latin typeface="Tahoma" pitchFamily="34" charset="0"/>
                <a:cs typeface="Tahoma" pitchFamily="34" charset="0"/>
              </a:rPr>
            </a:br>
            <a:r>
              <a:rPr lang="bs-Latn-BA" sz="1600" b="1">
                <a:latin typeface="Tahoma" pitchFamily="34" charset="0"/>
                <a:cs typeface="Tahoma" pitchFamily="34" charset="0"/>
              </a:rPr>
              <a:t>       СМАЊУЈЕ </a:t>
            </a:r>
            <a:r>
              <a:rPr lang="bs-Cyrl-BA" sz="1600" b="1">
                <a:latin typeface="Tahoma" pitchFamily="34" charset="0"/>
                <a:cs typeface="Tahoma" pitchFamily="34" charset="0"/>
              </a:rPr>
              <a:t>СЕ ПРЕМА  ЦЕРВИКАЛНОЈ РЕГИЈИ</a:t>
            </a:r>
            <a:endParaRPr lang="sr-Latn-CS" sz="1600" b="1">
              <a:latin typeface="Times New Roman" pitchFamily="18" charset="0"/>
              <a:cs typeface="Tahoma" pitchFamily="34" charset="0"/>
            </a:endParaRPr>
          </a:p>
          <a:p>
            <a:pPr eaLnBrk="0" hangingPunct="0"/>
            <a:endParaRPr lang="sr-Latn-CS" b="1">
              <a:latin typeface="Times New Roman" pitchFamily="18" charset="0"/>
              <a:cs typeface="Tahoma" pitchFamily="34" charset="0"/>
            </a:endParaRPr>
          </a:p>
          <a:p>
            <a:pPr eaLnBrk="0" hangingPunct="0"/>
            <a:endParaRPr lang="sr-Latn-CS" sz="2000" b="1">
              <a:latin typeface="Times New Roman" pitchFamily="18" charset="0"/>
              <a:cs typeface="Tahoma" pitchFamily="34" charset="0"/>
            </a:endParaRPr>
          </a:p>
        </p:txBody>
      </p:sp>
      <p:pic>
        <p:nvPicPr>
          <p:cNvPr id="48133" name="Picture 9" descr="zub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5" y="4384675"/>
            <a:ext cx="3286125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Pravougaonik 1"/>
          <p:cNvSpPr>
            <a:spLocks noChangeArrowheads="1"/>
          </p:cNvSpPr>
          <p:nvPr/>
        </p:nvSpPr>
        <p:spPr bwMode="auto">
          <a:xfrm>
            <a:off x="285750" y="2636838"/>
            <a:ext cx="7929563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Wingdings" pitchFamily="2" charset="2"/>
              <a:buChar char="q"/>
            </a:pPr>
            <a:r>
              <a:rPr lang="sr-Latn-CS" sz="2400" b="1">
                <a:solidFill>
                  <a:srgbClr val="985872"/>
                </a:solidFill>
                <a:latin typeface="Times New Roman" pitchFamily="18" charset="0"/>
                <a:cs typeface="Tahoma" pitchFamily="34" charset="0"/>
              </a:rPr>
              <a:t>Кртост</a:t>
            </a:r>
            <a:r>
              <a:rPr lang="sr-Latn-CS" b="1">
                <a:solidFill>
                  <a:srgbClr val="985872"/>
                </a:solidFill>
                <a:latin typeface="Times New Roman" pitchFamily="18" charset="0"/>
                <a:cs typeface="Tahoma" pitchFamily="34" charset="0"/>
              </a:rPr>
              <a:t> </a:t>
            </a:r>
            <a:r>
              <a:rPr lang="sr-Latn-CS" b="1">
                <a:latin typeface="Times New Roman" pitchFamily="18" charset="0"/>
                <a:cs typeface="Tahoma" pitchFamily="34" charset="0"/>
              </a:rPr>
              <a:t>-  </a:t>
            </a:r>
            <a:r>
              <a:rPr lang="sr-Latn-CS" sz="2000" b="1">
                <a:latin typeface="Times New Roman" pitchFamily="18" charset="0"/>
                <a:cs typeface="Tahoma" pitchFamily="34" charset="0"/>
              </a:rPr>
              <a:t>крта и ломљива , специјално када изгуби потпору</a:t>
            </a:r>
            <a:br>
              <a:rPr lang="sr-Latn-CS" sz="2000" b="1">
                <a:latin typeface="Times New Roman" pitchFamily="18" charset="0"/>
                <a:cs typeface="Tahoma" pitchFamily="34" charset="0"/>
              </a:rPr>
            </a:br>
            <a:r>
              <a:rPr lang="sr-Latn-CS" sz="2000" b="1">
                <a:latin typeface="Times New Roman" pitchFamily="18" charset="0"/>
                <a:cs typeface="Tahoma" pitchFamily="34" charset="0"/>
              </a:rPr>
              <a:t>                       здравог дентина</a:t>
            </a:r>
          </a:p>
          <a:p>
            <a:pPr eaLnBrk="0" hangingPunct="0"/>
            <a:endParaRPr lang="sr-Latn-CS" b="1">
              <a:latin typeface="Times New Roman" pitchFamily="18" charset="0"/>
              <a:cs typeface="Tahoma" pitchFamily="34" charset="0"/>
            </a:endParaRPr>
          </a:p>
          <a:p>
            <a:pPr eaLnBrk="0" hangingPunct="0">
              <a:buFont typeface="Wingdings" pitchFamily="2" charset="2"/>
              <a:buChar char="q"/>
            </a:pPr>
            <a:r>
              <a:rPr lang="sr-Latn-CS" sz="24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Пропустљивост-</a:t>
            </a:r>
            <a:r>
              <a:rPr lang="sr-Latn-CS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 </a:t>
            </a:r>
            <a:r>
              <a:rPr lang="sr-Latn-CS" b="1">
                <a:latin typeface="Times New Roman" pitchFamily="18" charset="0"/>
                <a:cs typeface="Tahoma" pitchFamily="34" charset="0"/>
              </a:rPr>
              <a:t>зависи од старости, густине, виталитета зуба</a:t>
            </a:r>
          </a:p>
          <a:p>
            <a:pPr eaLnBrk="0" hangingPunct="0"/>
            <a:r>
              <a:rPr lang="bs-Latn-BA" sz="1600">
                <a:latin typeface="Tahoma" pitchFamily="34" charset="0"/>
                <a:cs typeface="Tahoma" pitchFamily="34" charset="0"/>
              </a:rPr>
              <a:t>ГЛЕЂ ИМА ИЗВЕСНИ СТЕПЕН ПЕРМЕАБИЛНОСТИ ЗА МАЛЕ МОЛЕКУЛЕ КОЈИ ПРОЛАЗЕ ИЗМЕЂУ  КРИСТАЛА</a:t>
            </a:r>
          </a:p>
          <a:p>
            <a:pPr eaLnBrk="0" hangingPunct="0"/>
            <a:r>
              <a:rPr lang="bs-Latn-BA" sz="1600">
                <a:latin typeface="Tahoma" pitchFamily="34" charset="0"/>
                <a:cs typeface="Tahoma" pitchFamily="34" charset="0"/>
              </a:rPr>
              <a:t>ПОНАША СЕ КАО  </a:t>
            </a:r>
            <a:r>
              <a:rPr lang="bs-Latn-BA" sz="1600">
                <a:solidFill>
                  <a:srgbClr val="985872"/>
                </a:solidFill>
                <a:latin typeface="Tahoma" pitchFamily="34" charset="0"/>
                <a:cs typeface="Tahoma" pitchFamily="34" charset="0"/>
              </a:rPr>
              <a:t>СЕМИПЕРМЕАБИЛНА МЕМБРАНА </a:t>
            </a:r>
            <a:r>
              <a:rPr lang="bs-Latn-BA" sz="1600">
                <a:latin typeface="Tahoma" pitchFamily="34" charset="0"/>
                <a:cs typeface="Tahoma" pitchFamily="34" charset="0"/>
              </a:rPr>
              <a:t>ЗА </a:t>
            </a:r>
            <a:r>
              <a:rPr lang="nb-NO" sz="1600">
                <a:latin typeface="Tahoma" pitchFamily="34" charset="0"/>
                <a:cs typeface="Tahoma" pitchFamily="34" charset="0"/>
              </a:rPr>
              <a:t>ЈОНЕ И НЕКЕ БОЈЕНЕ МАТЕРИЈЕ</a:t>
            </a:r>
            <a:r>
              <a:rPr lang="sr-Latn-CS" sz="16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 </a:t>
            </a:r>
          </a:p>
        </p:txBody>
      </p:sp>
      <p:sp>
        <p:nvSpPr>
          <p:cNvPr id="49154" name="Pravougaonik 2"/>
          <p:cNvSpPr>
            <a:spLocks noChangeArrowheads="1"/>
          </p:cNvSpPr>
          <p:nvPr/>
        </p:nvSpPr>
        <p:spPr bwMode="auto">
          <a:xfrm>
            <a:off x="500063" y="500063"/>
            <a:ext cx="6769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 eaLnBrk="0" hangingPunct="0">
              <a:buFont typeface="Wingdings" pitchFamily="2" charset="2"/>
              <a:buChar char="q"/>
            </a:pPr>
            <a:r>
              <a:rPr lang="sr-Cyrl-CS" sz="24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Растворљивост-</a:t>
            </a:r>
            <a:r>
              <a:rPr lang="sr-Cyrl-CS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 </a:t>
            </a:r>
            <a:r>
              <a:rPr lang="sr-Cyrl-CS" sz="2000" b="1">
                <a:latin typeface="Times New Roman" pitchFamily="18" charset="0"/>
                <a:cs typeface="Tahoma" pitchFamily="34" charset="0"/>
              </a:rPr>
              <a:t>киселине ( ортофосфорна)</a:t>
            </a:r>
            <a:endParaRPr lang="sr-Cyrl-CS" sz="200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9155" name="Slika 3" descr="EtchedEnam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25" y="260350"/>
            <a:ext cx="2428875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Pravougaonik 4"/>
          <p:cNvSpPr>
            <a:spLocks noChangeArrowheads="1"/>
          </p:cNvSpPr>
          <p:nvPr/>
        </p:nvSpPr>
        <p:spPr bwMode="auto">
          <a:xfrm>
            <a:off x="142875" y="5429250"/>
            <a:ext cx="83581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bs-Latn-BA" b="1">
                <a:latin typeface="Tahoma" pitchFamily="34" charset="0"/>
                <a:cs typeface="Tahoma" pitchFamily="34" charset="0"/>
              </a:rPr>
              <a:t>  Пермеабилност је углавном из пљувачке према површним</a:t>
            </a:r>
            <a:br>
              <a:rPr lang="bs-Latn-BA" b="1">
                <a:latin typeface="Tahoma" pitchFamily="34" charset="0"/>
                <a:cs typeface="Tahoma" pitchFamily="34" charset="0"/>
              </a:rPr>
            </a:br>
            <a:r>
              <a:rPr lang="bs-Latn-BA" b="1">
                <a:latin typeface="Tahoma" pitchFamily="34" charset="0"/>
                <a:cs typeface="Tahoma" pitchFamily="34" charset="0"/>
              </a:rPr>
              <a:t>  </a:t>
            </a:r>
            <a:r>
              <a:rPr lang="vi-VN" b="1">
                <a:latin typeface="Tahoma" pitchFamily="34" charset="0"/>
                <a:cs typeface="Tahoma" pitchFamily="34" charset="0"/>
              </a:rPr>
              <a:t>слојевима глеђи, а мање из</a:t>
            </a:r>
            <a:r>
              <a:rPr lang="bs-Latn-BA" b="1">
                <a:latin typeface="Tahoma" pitchFamily="34" charset="0"/>
                <a:cs typeface="Tahoma" pitchFamily="34" charset="0"/>
              </a:rPr>
              <a:t> правца дентина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Pravougaonik 3"/>
          <p:cNvSpPr>
            <a:spLocks noChangeArrowheads="1"/>
          </p:cNvSpPr>
          <p:nvPr/>
        </p:nvSpPr>
        <p:spPr bwMode="auto">
          <a:xfrm>
            <a:off x="785813" y="1071563"/>
            <a:ext cx="7358062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vi-VN" sz="2400">
                <a:latin typeface="Tahoma" pitchFamily="34" charset="0"/>
                <a:cs typeface="Tahoma" pitchFamily="34" charset="0"/>
              </a:rPr>
              <a:t>Глеђ је </a:t>
            </a:r>
            <a:r>
              <a:rPr lang="bs-Latn-BA" sz="2400">
                <a:latin typeface="Tahoma" pitchFamily="34" charset="0"/>
                <a:cs typeface="Tahoma" pitchFamily="34" charset="0"/>
              </a:rPr>
              <a:t>:</a:t>
            </a:r>
          </a:p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  <a:p>
            <a:pPr eaLnBrk="0" hangingPunct="0">
              <a:buFont typeface="Wingdings" pitchFamily="2" charset="2"/>
              <a:buChar char="Ø"/>
            </a:pPr>
            <a:r>
              <a:rPr lang="vi-VN" sz="2000">
                <a:latin typeface="Tahoma" pitchFamily="34" charset="0"/>
                <a:cs typeface="Tahoma" pitchFamily="34" charset="0"/>
              </a:rPr>
              <a:t>ацелуларна, аваскуларна,</a:t>
            </a:r>
            <a:r>
              <a:rPr lang="bs-Latn-BA" sz="2000">
                <a:latin typeface="Tahoma" pitchFamily="34" charset="0"/>
                <a:cs typeface="Tahoma" pitchFamily="34" charset="0"/>
              </a:rPr>
              <a:t> </a:t>
            </a:r>
            <a:r>
              <a:rPr lang="it-IT" sz="2000">
                <a:latin typeface="Tahoma" pitchFamily="34" charset="0"/>
                <a:cs typeface="Tahoma" pitchFamily="34" charset="0"/>
              </a:rPr>
              <a:t>неосетљива, не може да се</a:t>
            </a:r>
            <a:br>
              <a:rPr lang="it-IT" sz="2000">
                <a:latin typeface="Tahoma" pitchFamily="34" charset="0"/>
                <a:cs typeface="Tahoma" pitchFamily="34" charset="0"/>
              </a:rPr>
            </a:br>
            <a:r>
              <a:rPr lang="it-IT" sz="2000">
                <a:latin typeface="Tahoma" pitchFamily="34" charset="0"/>
                <a:cs typeface="Tahoma" pitchFamily="34" charset="0"/>
              </a:rPr>
              <a:t>   ствара током</a:t>
            </a:r>
            <a:r>
              <a:rPr lang="bs-Latn-BA" sz="2000">
                <a:latin typeface="Tahoma" pitchFamily="34" charset="0"/>
                <a:cs typeface="Tahoma" pitchFamily="34" charset="0"/>
              </a:rPr>
              <a:t>  </a:t>
            </a:r>
            <a:r>
              <a:rPr lang="vi-VN" sz="2000">
                <a:latin typeface="Tahoma" pitchFamily="34" charset="0"/>
                <a:cs typeface="Tahoma" pitchFamily="34" charset="0"/>
              </a:rPr>
              <a:t>живота, </a:t>
            </a:r>
            <a:endParaRPr lang="bs-Latn-BA" sz="2000">
              <a:latin typeface="Tahoma" pitchFamily="34" charset="0"/>
              <a:cs typeface="Tahoma" pitchFamily="34" charset="0"/>
            </a:endParaRPr>
          </a:p>
          <a:p>
            <a:pPr eaLnBrk="0" hangingPunct="0">
              <a:buFont typeface="Wingdings" pitchFamily="2" charset="2"/>
              <a:buChar char="Ø"/>
            </a:pPr>
            <a:r>
              <a:rPr lang="vi-VN" sz="2000">
                <a:latin typeface="Tahoma" pitchFamily="34" charset="0"/>
                <a:cs typeface="Tahoma" pitchFamily="34" charset="0"/>
              </a:rPr>
              <a:t>тврђа од дентина, </a:t>
            </a:r>
            <a:endParaRPr lang="bs-Latn-BA" sz="2000">
              <a:latin typeface="Tahoma" pitchFamily="34" charset="0"/>
              <a:cs typeface="Tahoma" pitchFamily="34" charset="0"/>
            </a:endParaRPr>
          </a:p>
          <a:p>
            <a:pPr eaLnBrk="0" hangingPunct="0">
              <a:buFont typeface="Wingdings" pitchFamily="2" charset="2"/>
              <a:buChar char="Ø"/>
            </a:pPr>
            <a:r>
              <a:rPr lang="vi-VN" sz="2000">
                <a:latin typeface="Tahoma" pitchFamily="34" charset="0"/>
                <a:cs typeface="Tahoma" pitchFamily="34" charset="0"/>
              </a:rPr>
              <a:t>сјајна,</a:t>
            </a:r>
          </a:p>
          <a:p>
            <a:pPr eaLnBrk="0" hangingPunct="0">
              <a:buFont typeface="Wingdings" pitchFamily="2" charset="2"/>
              <a:buChar char="Ø"/>
            </a:pPr>
            <a:r>
              <a:rPr lang="pt-BR" sz="2000">
                <a:latin typeface="Tahoma" pitchFamily="34" charset="0"/>
                <a:cs typeface="Tahoma" pitchFamily="34" charset="0"/>
              </a:rPr>
              <a:t>полупровидна до транспарентна, </a:t>
            </a:r>
            <a:endParaRPr lang="bs-Latn-BA" sz="2000">
              <a:latin typeface="Tahoma" pitchFamily="34" charset="0"/>
              <a:cs typeface="Tahoma" pitchFamily="34" charset="0"/>
            </a:endParaRPr>
          </a:p>
          <a:p>
            <a:pPr eaLnBrk="0" hangingPunct="0">
              <a:buFont typeface="Wingdings" pitchFamily="2" charset="2"/>
              <a:buChar char="Ø"/>
            </a:pPr>
            <a:r>
              <a:rPr lang="pt-BR" sz="2000">
                <a:latin typeface="Tahoma" pitchFamily="34" charset="0"/>
                <a:cs typeface="Tahoma" pitchFamily="34" charset="0"/>
              </a:rPr>
              <a:t>а дебљина</a:t>
            </a:r>
            <a:r>
              <a:rPr lang="bs-Latn-BA" sz="2000">
                <a:latin typeface="Tahoma" pitchFamily="34" charset="0"/>
                <a:cs typeface="Tahoma" pitchFamily="34" charset="0"/>
              </a:rPr>
              <a:t> </a:t>
            </a:r>
            <a:r>
              <a:rPr lang="it-IT" sz="2000">
                <a:latin typeface="Tahoma" pitchFamily="34" charset="0"/>
                <a:cs typeface="Tahoma" pitchFamily="34" charset="0"/>
              </a:rPr>
              <a:t>зависи од дентиције, врсте или дела зуба</a:t>
            </a:r>
            <a:r>
              <a:rPr lang="bs-Latn-BA" sz="2000">
                <a:latin typeface="Tahoma" pitchFamily="34" charset="0"/>
                <a:cs typeface="Tahoma" pitchFamily="34" charset="0"/>
              </a:rPr>
              <a:t>.</a:t>
            </a:r>
            <a:endParaRPr lang="it-IT" sz="2000">
              <a:latin typeface="Tahoma" pitchFamily="34" charset="0"/>
              <a:cs typeface="Tahoma" pitchFamily="34" charset="0"/>
            </a:endParaRPr>
          </a:p>
          <a:p>
            <a:pPr eaLnBrk="0" hangingPunct="0"/>
            <a:endParaRPr lang="bs-Latn-BA" sz="2000"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it-IT" sz="2000">
                <a:latin typeface="Tahoma" pitchFamily="34" charset="0"/>
                <a:cs typeface="Tahoma" pitchFamily="34" charset="0"/>
              </a:rPr>
              <a:t>Основни структурни елементи ГЛЕЂИ су</a:t>
            </a:r>
            <a:r>
              <a:rPr lang="bs-Latn-BA" sz="2000">
                <a:latin typeface="Tahoma" pitchFamily="34" charset="0"/>
                <a:cs typeface="Tahoma" pitchFamily="34" charset="0"/>
              </a:rPr>
              <a:t> </a:t>
            </a:r>
            <a:r>
              <a:rPr lang="vi-VN" sz="2000">
                <a:latin typeface="Tahoma" pitchFamily="34" charset="0"/>
                <a:cs typeface="Tahoma" pitchFamily="34" charset="0"/>
              </a:rPr>
              <a:t>глеђне призме и интерпризматична супстанц</a:t>
            </a:r>
            <a:r>
              <a:rPr lang="bs-Latn-BA" sz="2000">
                <a:latin typeface="Tahoma" pitchFamily="34" charset="0"/>
                <a:cs typeface="Tahoma" pitchFamily="34" charset="0"/>
              </a:rPr>
              <a:t>а</a:t>
            </a:r>
            <a:endParaRPr lang="vi-VN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0178" name="Okvir za tekst 4"/>
          <p:cNvSpPr txBox="1">
            <a:spLocks noChangeArrowheads="1"/>
          </p:cNvSpPr>
          <p:nvPr/>
        </p:nvSpPr>
        <p:spPr bwMode="auto">
          <a:xfrm>
            <a:off x="785813" y="285750"/>
            <a:ext cx="64166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bs-Cyrl-BA" sz="2800">
                <a:latin typeface="Tahoma" pitchFamily="34" charset="0"/>
                <a:cs typeface="Tahoma" pitchFamily="34" charset="0"/>
              </a:rPr>
              <a:t>РАЗЛИКЕ ИЗМЕЂУ ГЛЕЂИ И ДЕНТИНА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 Box 2"/>
          <p:cNvSpPr txBox="1">
            <a:spLocks noChangeArrowheads="1"/>
          </p:cNvSpPr>
          <p:nvPr/>
        </p:nvSpPr>
        <p:spPr bwMode="auto">
          <a:xfrm>
            <a:off x="611188" y="188913"/>
            <a:ext cx="8008937" cy="234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sr-Cyrl-CS" sz="3600" b="1">
                <a:latin typeface="Times New Roman" pitchFamily="18" charset="0"/>
                <a:cs typeface="Tahoma" pitchFamily="34" charset="0"/>
              </a:rPr>
              <a:t>Дентин </a:t>
            </a:r>
            <a:r>
              <a:rPr lang="sr-Latn-CS" sz="3600" b="1">
                <a:latin typeface="Times New Roman" pitchFamily="18" charset="0"/>
                <a:cs typeface="Tahoma" pitchFamily="34" charset="0"/>
              </a:rPr>
              <a:t>(substantia eburnea) </a:t>
            </a:r>
            <a:r>
              <a:rPr lang="sr-Latn-BA" sz="3600" b="1">
                <a:latin typeface="Times New Roman" pitchFamily="18" charset="0"/>
                <a:cs typeface="Tahoma" pitchFamily="34" charset="0"/>
              </a:rPr>
              <a:t>(</a:t>
            </a:r>
            <a:r>
              <a:rPr lang="sr-Latn-BA" sz="2800" b="1">
                <a:latin typeface="Times New Roman" pitchFamily="18" charset="0"/>
                <a:cs typeface="Tahoma" pitchFamily="34" charset="0"/>
              </a:rPr>
              <a:t>зубна кост)</a:t>
            </a:r>
          </a:p>
          <a:p>
            <a:pPr eaLnBrk="0" hangingPunct="0"/>
            <a:endParaRPr lang="sr-Latn-BA" sz="2800" b="1">
              <a:latin typeface="Times New Roman" pitchFamily="18" charset="0"/>
              <a:cs typeface="Tahoma" pitchFamily="34" charset="0"/>
            </a:endParaRPr>
          </a:p>
          <a:p>
            <a:pPr eaLnBrk="0" hangingPunct="0"/>
            <a:r>
              <a:rPr lang="sr-Latn-BA" sz="2800" b="1">
                <a:latin typeface="Times New Roman" pitchFamily="18" charset="0"/>
                <a:cs typeface="Tahoma" pitchFamily="34" charset="0"/>
              </a:rPr>
              <a:t> чини највећи д</a:t>
            </a:r>
            <a:r>
              <a:rPr lang="en-GB" altLang="sr-Latn-BA" sz="2800" b="1">
                <a:latin typeface="Times New Roman" pitchFamily="18" charset="0"/>
                <a:cs typeface="Tahoma" pitchFamily="34" charset="0"/>
              </a:rPr>
              <a:t>e</a:t>
            </a:r>
            <a:r>
              <a:rPr lang="sr-Latn-BA" sz="2800" b="1">
                <a:latin typeface="Times New Roman" pitchFamily="18" charset="0"/>
                <a:cs typeface="Tahoma" pitchFamily="34" charset="0"/>
              </a:rPr>
              <a:t>о зуба на круници га </a:t>
            </a:r>
          </a:p>
          <a:p>
            <a:pPr eaLnBrk="0" hangingPunct="0"/>
            <a:r>
              <a:rPr lang="sr-Latn-BA" sz="2800" b="1">
                <a:latin typeface="Times New Roman" pitchFamily="18" charset="0"/>
                <a:cs typeface="Tahoma" pitchFamily="34" charset="0"/>
              </a:rPr>
              <a:t> прекрива глеђ, а  у корену  цемент</a:t>
            </a:r>
          </a:p>
          <a:p>
            <a:pPr eaLnBrk="0" hangingPunct="0"/>
            <a:endParaRPr lang="sr-Latn-CS" altLang="en-US" sz="2800" b="1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52226" name="Text Box 3"/>
          <p:cNvSpPr txBox="1">
            <a:spLocks noChangeArrowheads="1"/>
          </p:cNvSpPr>
          <p:nvPr/>
        </p:nvSpPr>
        <p:spPr bwMode="auto">
          <a:xfrm>
            <a:off x="519113" y="11398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sr-Latn-BA">
              <a:latin typeface="Verdana" pitchFamily="34" charset="0"/>
              <a:cs typeface="Tahoma" pitchFamily="34" charset="0"/>
            </a:endParaRPr>
          </a:p>
        </p:txBody>
      </p:sp>
      <p:sp>
        <p:nvSpPr>
          <p:cNvPr id="52227" name="Line 4"/>
          <p:cNvSpPr>
            <a:spLocks noChangeShapeType="1"/>
          </p:cNvSpPr>
          <p:nvPr/>
        </p:nvSpPr>
        <p:spPr bwMode="auto">
          <a:xfrm>
            <a:off x="323850" y="908050"/>
            <a:ext cx="8351838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52228" name="Text Box 7"/>
          <p:cNvSpPr txBox="1">
            <a:spLocks noChangeArrowheads="1"/>
          </p:cNvSpPr>
          <p:nvPr/>
        </p:nvSpPr>
        <p:spPr bwMode="auto">
          <a:xfrm>
            <a:off x="-1588" y="4286250"/>
            <a:ext cx="7681913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2000" b="1">
                <a:solidFill>
                  <a:schemeClr val="folHlink"/>
                </a:solidFill>
                <a:cs typeface="Tahoma" pitchFamily="34" charset="0"/>
              </a:rPr>
              <a:t>Хемијске и физичке особине</a:t>
            </a:r>
            <a:r>
              <a:rPr lang="sr-Latn-CS" sz="2000">
                <a:solidFill>
                  <a:schemeClr val="folHlink"/>
                </a:solidFill>
                <a:cs typeface="Tahoma" pitchFamily="34" charset="0"/>
              </a:rPr>
              <a:t>:</a:t>
            </a:r>
          </a:p>
          <a:p>
            <a:pPr eaLnBrk="0" hangingPunct="0"/>
            <a:endParaRPr lang="sr-Latn-CS" sz="2000">
              <a:solidFill>
                <a:schemeClr val="folHlink"/>
              </a:solidFill>
              <a:cs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sr-Latn-CS" b="1">
                <a:cs typeface="Tahoma" pitchFamily="34" charset="0"/>
              </a:rPr>
              <a:t> </a:t>
            </a:r>
            <a:r>
              <a:rPr lang="sr-Cyrl-CS" b="1">
                <a:cs typeface="Tahoma" pitchFamily="34" charset="0"/>
              </a:rPr>
              <a:t>Неоргански д</a:t>
            </a:r>
            <a:r>
              <a:rPr lang="en-US" altLang="sr-Cyrl-CS" b="1">
                <a:cs typeface="Tahoma" pitchFamily="34" charset="0"/>
              </a:rPr>
              <a:t>е</a:t>
            </a:r>
            <a:r>
              <a:rPr lang="sr-Cyrl-CS" b="1">
                <a:cs typeface="Tahoma" pitchFamily="34" charset="0"/>
              </a:rPr>
              <a:t>о  66-72 % (калцијумфосфат, микроелементи)</a:t>
            </a:r>
          </a:p>
          <a:p>
            <a:pPr eaLnBrk="0" hangingPunct="0">
              <a:buFont typeface="Arial" pitchFamily="34" charset="0"/>
              <a:buChar char="•"/>
            </a:pPr>
            <a:endParaRPr lang="sr-Cyrl-CS" b="1">
              <a:cs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sr-Cyrl-CS" b="1">
                <a:cs typeface="Tahoma" pitchFamily="34" charset="0"/>
              </a:rPr>
              <a:t> Органски д</a:t>
            </a:r>
            <a:r>
              <a:rPr lang="en-US" altLang="sr-Cyrl-CS" b="1">
                <a:cs typeface="Tahoma" pitchFamily="34" charset="0"/>
              </a:rPr>
              <a:t>е</a:t>
            </a:r>
            <a:r>
              <a:rPr lang="sr-Cyrl-CS" b="1">
                <a:cs typeface="Tahoma" pitchFamily="34" charset="0"/>
              </a:rPr>
              <a:t>о     28- 34 % (колагена влакна , мукополисахариди), </a:t>
            </a:r>
          </a:p>
          <a:p>
            <a:pPr eaLnBrk="0" hangingPunct="0"/>
            <a:endParaRPr lang="sr-Cyrl-CS" b="1">
              <a:cs typeface="Tahoma" pitchFamily="34" charset="0"/>
            </a:endParaRPr>
          </a:p>
          <a:p>
            <a:pPr eaLnBrk="0" hangingPunct="0"/>
            <a:r>
              <a:rPr lang="sr-Cyrl-CS" b="1">
                <a:cs typeface="Tahoma" pitchFamily="34" charset="0"/>
              </a:rPr>
              <a:t> Дентин тврђи од цемента и кости</a:t>
            </a:r>
          </a:p>
        </p:txBody>
      </p:sp>
      <p:sp>
        <p:nvSpPr>
          <p:cNvPr id="52229" name="Text Box 9"/>
          <p:cNvSpPr txBox="1">
            <a:spLocks noChangeArrowheads="1"/>
          </p:cNvSpPr>
          <p:nvPr/>
        </p:nvSpPr>
        <p:spPr bwMode="auto">
          <a:xfrm>
            <a:off x="755650" y="35925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sr-Latn-CS">
              <a:latin typeface="Verdana" pitchFamily="34" charset="0"/>
              <a:cs typeface="Tahoma" pitchFamily="34" charset="0"/>
            </a:endParaRPr>
          </a:p>
        </p:txBody>
      </p:sp>
      <p:pic>
        <p:nvPicPr>
          <p:cNvPr id="43019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1725" y="908050"/>
            <a:ext cx="1655763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1" name="Text Box 13"/>
          <p:cNvSpPr txBox="1">
            <a:spLocks noChangeArrowheads="1"/>
          </p:cNvSpPr>
          <p:nvPr/>
        </p:nvSpPr>
        <p:spPr bwMode="auto">
          <a:xfrm>
            <a:off x="357188" y="2786063"/>
            <a:ext cx="66309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Char char="•"/>
            </a:pPr>
            <a:r>
              <a:rPr lang="sr-Latn-CS" sz="2000" b="1">
                <a:latin typeface="Times New Roman" pitchFamily="18" charset="0"/>
                <a:cs typeface="Tahoma" pitchFamily="34" charset="0"/>
              </a:rPr>
              <a:t> </a:t>
            </a:r>
            <a:r>
              <a:rPr lang="sr-Cyrl-CS" sz="2000" b="1">
                <a:latin typeface="Times New Roman" pitchFamily="18" charset="0"/>
                <a:cs typeface="Tahoma" pitchFamily="34" charset="0"/>
              </a:rPr>
              <a:t>жућкасто -  беле боје ,  </a:t>
            </a:r>
          </a:p>
          <a:p>
            <a:pPr eaLnBrk="0" hangingPunct="0">
              <a:buFont typeface="Arial" pitchFamily="34" charset="0"/>
              <a:buChar char="•"/>
            </a:pPr>
            <a:r>
              <a:rPr lang="sr-Cyrl-CS" sz="2000" b="1">
                <a:latin typeface="Times New Roman" pitchFamily="18" charset="0"/>
                <a:cs typeface="Tahoma" pitchFamily="34" charset="0"/>
              </a:rPr>
              <a:t> еластично , тврдо зубно ткиво </a:t>
            </a:r>
          </a:p>
          <a:p>
            <a:pPr eaLnBrk="0" hangingPunct="0">
              <a:buFont typeface="Arial" pitchFamily="34" charset="0"/>
              <a:buChar char="•"/>
            </a:pPr>
            <a:r>
              <a:rPr lang="sr-Cyrl-CS" sz="2000" b="1">
                <a:latin typeface="Times New Roman" pitchFamily="18" charset="0"/>
                <a:cs typeface="Tahoma" pitchFamily="34" charset="0"/>
              </a:rPr>
              <a:t> у физиолошким условима,  при инспекцији, дентин се </a:t>
            </a:r>
            <a:br>
              <a:rPr lang="sr-Cyrl-CS" sz="2000" b="1">
                <a:latin typeface="Times New Roman" pitchFamily="18" charset="0"/>
                <a:cs typeface="Tahoma" pitchFamily="34" charset="0"/>
              </a:rPr>
            </a:br>
            <a:r>
              <a:rPr lang="sr-Cyrl-CS" sz="2000" b="1">
                <a:latin typeface="Times New Roman" pitchFamily="18" charset="0"/>
                <a:cs typeface="Tahoma" pitchFamily="34" charset="0"/>
              </a:rPr>
              <a:t>  не види</a:t>
            </a:r>
          </a:p>
        </p:txBody>
      </p:sp>
      <p:sp>
        <p:nvSpPr>
          <p:cNvPr id="52232" name="Text Box 14"/>
          <p:cNvSpPr txBox="1">
            <a:spLocks noChangeArrowheads="1"/>
          </p:cNvSpPr>
          <p:nvPr/>
        </p:nvSpPr>
        <p:spPr bwMode="auto">
          <a:xfrm>
            <a:off x="179388" y="39528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sr-Latn-CS" b="1">
              <a:latin typeface="Times New Roman" pitchFamily="18" charset="0"/>
              <a:cs typeface="Tahoma" pitchFamily="34" charset="0"/>
            </a:endParaRPr>
          </a:p>
        </p:txBody>
      </p:sp>
      <p:pic>
        <p:nvPicPr>
          <p:cNvPr id="43023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750" y="3284538"/>
            <a:ext cx="165735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4"/>
          <p:cNvSpPr>
            <a:spLocks noChangeArrowheads="1"/>
          </p:cNvSpPr>
          <p:nvPr/>
        </p:nvSpPr>
        <p:spPr bwMode="auto">
          <a:xfrm>
            <a:off x="1908175" y="422275"/>
            <a:ext cx="58404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2800" b="1">
                <a:latin typeface="Tahoma" pitchFamily="34" charset="0"/>
                <a:cs typeface="Tahoma" pitchFamily="34" charset="0"/>
              </a:rPr>
              <a:t>Дентин</a:t>
            </a:r>
            <a:r>
              <a:rPr lang="sr-Latn-CS" sz="2800" b="1">
                <a:latin typeface="Tahoma" pitchFamily="34" charset="0"/>
                <a:cs typeface="Tahoma" pitchFamily="34" charset="0"/>
              </a:rPr>
              <a:t>     (substantia eburnea)</a:t>
            </a:r>
            <a:endParaRPr lang="sr-Latn-BA" sz="2800" b="1">
              <a:latin typeface="Tahoma" pitchFamily="34" charset="0"/>
              <a:cs typeface="Tahoma" pitchFamily="34" charset="0"/>
            </a:endParaRPr>
          </a:p>
        </p:txBody>
      </p:sp>
      <p:sp>
        <p:nvSpPr>
          <p:cNvPr id="53250" name="Rectangle 5"/>
          <p:cNvSpPr>
            <a:spLocks noChangeArrowheads="1"/>
          </p:cNvSpPr>
          <p:nvPr/>
        </p:nvSpPr>
        <p:spPr bwMode="auto">
          <a:xfrm>
            <a:off x="468313" y="1243013"/>
            <a:ext cx="52451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2000" b="1">
                <a:latin typeface="Tahoma" pitchFamily="34" charset="0"/>
                <a:cs typeface="Tahoma" pitchFamily="34" charset="0"/>
              </a:rPr>
              <a:t>Хистолошке карактеристике дентина</a:t>
            </a:r>
            <a:r>
              <a:rPr lang="sr-Cyrl-CS">
                <a:latin typeface="Tahoma" pitchFamily="34" charset="0"/>
                <a:cs typeface="Tahoma" pitchFamily="34" charset="0"/>
              </a:rPr>
              <a:t>:</a:t>
            </a:r>
          </a:p>
        </p:txBody>
      </p:sp>
      <p:sp>
        <p:nvSpPr>
          <p:cNvPr id="53251" name="Rectangle 6"/>
          <p:cNvSpPr>
            <a:spLocks noChangeArrowheads="1"/>
          </p:cNvSpPr>
          <p:nvPr/>
        </p:nvSpPr>
        <p:spPr bwMode="auto">
          <a:xfrm>
            <a:off x="179388" y="1844675"/>
            <a:ext cx="691197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sr-Cyrl-CS" b="1">
                <a:solidFill>
                  <a:schemeClr val="folHlink"/>
                </a:solidFill>
                <a:latin typeface="Tahoma" pitchFamily="34" charset="0"/>
                <a:cs typeface="Tahoma" pitchFamily="34" charset="0"/>
              </a:rPr>
              <a:t>Основна маса-</a:t>
            </a:r>
            <a:r>
              <a:rPr lang="sr-Cyrl-CS" b="1">
                <a:latin typeface="Tahoma" pitchFamily="34" charset="0"/>
                <a:cs typeface="Tahoma" pitchFamily="34" charset="0"/>
              </a:rPr>
              <a:t>  чине колагени фибрили паралелни са површином дентин</a:t>
            </a:r>
            <a:r>
              <a:rPr lang="en-GB" altLang="sr-Cyrl-CS" b="1">
                <a:latin typeface="Tahoma" pitchFamily="34" charset="0"/>
                <a:cs typeface="Tahoma" pitchFamily="34" charset="0"/>
              </a:rPr>
              <a:t>a</a:t>
            </a:r>
          </a:p>
          <a:p>
            <a:pPr eaLnBrk="0" hangingPunct="0"/>
            <a:endParaRPr lang="sr-Latn-CS" b="1"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sr-Cyrl-CS" b="1">
                <a:solidFill>
                  <a:schemeClr val="folHlink"/>
                </a:solidFill>
                <a:latin typeface="Tahoma" pitchFamily="34" charset="0"/>
                <a:cs typeface="Tahoma" pitchFamily="34" charset="0"/>
              </a:rPr>
              <a:t>Дентински каналићи</a:t>
            </a:r>
            <a:r>
              <a:rPr lang="sr-Cyrl-CS" b="1">
                <a:latin typeface="Tahoma" pitchFamily="34" charset="0"/>
                <a:cs typeface="Tahoma" pitchFamily="34" charset="0"/>
              </a:rPr>
              <a:t>- цевчице који се пружају од пулпе ка глеђно-дентинској /глеђно-цементној граници завршавају се гранајући се двоструко и правећи анастомозе </a:t>
            </a:r>
            <a:r>
              <a:rPr lang="en-GB" altLang="sr-Cyrl-CS" b="1">
                <a:latin typeface="Tahoma" pitchFamily="34" charset="0"/>
                <a:cs typeface="Tahoma" pitchFamily="34" charset="0"/>
              </a:rPr>
              <a:t>; </a:t>
            </a:r>
            <a:r>
              <a:rPr lang="en-US" altLang="sr-Cyrl-CS" b="1">
                <a:latin typeface="Tahoma" pitchFamily="34" charset="0"/>
                <a:cs typeface="Tahoma" pitchFamily="34" charset="0"/>
              </a:rPr>
              <a:t>садрже продужетке</a:t>
            </a:r>
          </a:p>
          <a:p>
            <a:pPr eaLnBrk="0" hangingPunct="0"/>
            <a:r>
              <a:rPr lang="en-US" altLang="sr-Cyrl-CS" b="1">
                <a:latin typeface="Tahoma" pitchFamily="34" charset="0"/>
                <a:cs typeface="Tahoma" pitchFamily="34" charset="0"/>
              </a:rPr>
              <a:t>ОДОНТОБЛАСТА</a:t>
            </a:r>
          </a:p>
          <a:p>
            <a:pPr eaLnBrk="0" hangingPunct="0"/>
            <a:endParaRPr lang="sr-Latn-CS" b="1"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sr-Cyrl-CS" b="1">
                <a:solidFill>
                  <a:schemeClr val="folHlink"/>
                </a:solidFill>
                <a:latin typeface="Tahoma" pitchFamily="34" charset="0"/>
                <a:cs typeface="Tahoma" pitchFamily="34" charset="0"/>
              </a:rPr>
              <a:t>Томесова влакна-</a:t>
            </a:r>
            <a:r>
              <a:rPr lang="sr-Cyrl-CS" b="1">
                <a:latin typeface="Tahoma" pitchFamily="34" charset="0"/>
                <a:cs typeface="Tahoma" pitchFamily="34" charset="0"/>
              </a:rPr>
              <a:t> плазматични продужеци </a:t>
            </a:r>
          </a:p>
          <a:p>
            <a:pPr eaLnBrk="0" hangingPunct="0"/>
            <a:r>
              <a:rPr lang="sr-Cyrl-CS" b="1">
                <a:latin typeface="Tahoma" pitchFamily="34" charset="0"/>
                <a:cs typeface="Tahoma" pitchFamily="34" charset="0"/>
              </a:rPr>
              <a:t>одонтобласта који се налазе у дентинским</a:t>
            </a:r>
          </a:p>
          <a:p>
            <a:pPr eaLnBrk="0" hangingPunct="0"/>
            <a:r>
              <a:rPr lang="sr-Cyrl-CS" b="1">
                <a:latin typeface="Tahoma" pitchFamily="34" charset="0"/>
                <a:cs typeface="Tahoma" pitchFamily="34" charset="0"/>
              </a:rPr>
              <a:t> каналићима</a:t>
            </a:r>
          </a:p>
        </p:txBody>
      </p:sp>
      <p:pic>
        <p:nvPicPr>
          <p:cNvPr id="7783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488" y="908050"/>
            <a:ext cx="2233612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Slika 5" descr="Odontoblas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38" y="3857625"/>
            <a:ext cx="3357562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ext Box 3"/>
          <p:cNvSpPr txBox="1">
            <a:spLocks noChangeArrowheads="1"/>
          </p:cNvSpPr>
          <p:nvPr/>
        </p:nvSpPr>
        <p:spPr bwMode="auto">
          <a:xfrm>
            <a:off x="519113" y="11398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sr-Latn-BA">
              <a:latin typeface="Verdana" pitchFamily="34" charset="0"/>
              <a:cs typeface="Tahoma" pitchFamily="34" charset="0"/>
            </a:endParaRPr>
          </a:p>
        </p:txBody>
      </p:sp>
      <p:pic>
        <p:nvPicPr>
          <p:cNvPr id="48136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9563" y="549275"/>
            <a:ext cx="2206625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9" name="Text Box 11"/>
          <p:cNvSpPr txBox="1">
            <a:spLocks noChangeArrowheads="1"/>
          </p:cNvSpPr>
          <p:nvPr/>
        </p:nvSpPr>
        <p:spPr bwMode="auto">
          <a:xfrm>
            <a:off x="179388" y="22225"/>
            <a:ext cx="8982075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0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 </a:t>
            </a:r>
          </a:p>
          <a:p>
            <a:pPr eaLnBrk="0" hangingPunct="0"/>
            <a:r>
              <a:rPr lang="sr-Cyrl-CS" sz="2000" b="1">
                <a:solidFill>
                  <a:srgbClr val="FF0000"/>
                </a:solidFill>
                <a:latin typeface="Times New Roman" pitchFamily="18" charset="0"/>
                <a:cs typeface="Tahoma" pitchFamily="34" charset="0"/>
              </a:rPr>
              <a:t>Одонтобласти </a:t>
            </a:r>
            <a:r>
              <a:rPr lang="sr-Cyrl-CS" sz="20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 -   </a:t>
            </a:r>
            <a:r>
              <a:rPr lang="sr-Cyrl-CS" sz="2000" b="1">
                <a:latin typeface="Times New Roman" pitchFamily="18" charset="0"/>
                <a:cs typeface="Tahoma" pitchFamily="34" charset="0"/>
              </a:rPr>
              <a:t>диференцирају се из периферног </a:t>
            </a:r>
          </a:p>
          <a:p>
            <a:pPr eaLnBrk="0" hangingPunct="0"/>
            <a:r>
              <a:rPr lang="sr-Cyrl-CS" sz="2000" b="1">
                <a:latin typeface="Times New Roman" pitchFamily="18" charset="0"/>
                <a:cs typeface="Tahoma" pitchFamily="34" charset="0"/>
              </a:rPr>
              <a:t>                                 дела зубне папиле </a:t>
            </a:r>
          </a:p>
          <a:p>
            <a:pPr eaLnBrk="0" hangingPunct="0"/>
            <a:r>
              <a:rPr lang="sr-Cyrl-CS" sz="2000" b="1">
                <a:latin typeface="Times New Roman" pitchFamily="18" charset="0"/>
                <a:cs typeface="Tahoma" pitchFamily="34" charset="0"/>
              </a:rPr>
              <a:t>                          -  високоспецијализоване ћелије и </a:t>
            </a:r>
            <a:br>
              <a:rPr lang="sr-Cyrl-CS" sz="2000" b="1">
                <a:latin typeface="Times New Roman" pitchFamily="18" charset="0"/>
                <a:cs typeface="Tahoma" pitchFamily="34" charset="0"/>
              </a:rPr>
            </a:br>
            <a:r>
              <a:rPr lang="sr-Cyrl-CS" sz="2000" b="1">
                <a:latin typeface="Times New Roman" pitchFamily="18" charset="0"/>
                <a:cs typeface="Tahoma" pitchFamily="34" charset="0"/>
              </a:rPr>
              <a:t>                              не подлежу митотичкој д</a:t>
            </a:r>
            <a:r>
              <a:rPr lang="en-GB" altLang="sr-Cyrl-CS" sz="2000" b="1">
                <a:latin typeface="Times New Roman" pitchFamily="18" charset="0"/>
                <a:cs typeface="Tahoma" pitchFamily="34" charset="0"/>
              </a:rPr>
              <a:t>eo</a:t>
            </a:r>
            <a:r>
              <a:rPr lang="sr-Cyrl-CS" sz="2000" b="1">
                <a:latin typeface="Times New Roman" pitchFamily="18" charset="0"/>
                <a:cs typeface="Tahoma" pitchFamily="34" charset="0"/>
              </a:rPr>
              <a:t>би</a:t>
            </a:r>
          </a:p>
          <a:p>
            <a:pPr eaLnBrk="0" hangingPunct="0"/>
            <a:r>
              <a:rPr lang="sr-Cyrl-CS" sz="20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            </a:t>
            </a:r>
            <a:r>
              <a:rPr lang="sr-Cyrl-CS" sz="2000" b="1">
                <a:solidFill>
                  <a:srgbClr val="FF0000"/>
                </a:solidFill>
                <a:latin typeface="Times New Roman" pitchFamily="18" charset="0"/>
                <a:cs typeface="Tahoma" pitchFamily="34" charset="0"/>
              </a:rPr>
              <a:t>ДЕНТИН</a:t>
            </a:r>
          </a:p>
          <a:p>
            <a:pPr eaLnBrk="0" hangingPunct="0"/>
            <a:endParaRPr lang="sr-Cyrl-CS" sz="2000" b="1">
              <a:solidFill>
                <a:schemeClr val="folHlink"/>
              </a:solidFill>
              <a:latin typeface="Times New Roman" pitchFamily="18" charset="0"/>
              <a:cs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sr-Cyrl-CS" sz="2000" b="1">
                <a:solidFill>
                  <a:srgbClr val="FF0000"/>
                </a:solidFill>
                <a:latin typeface="Times New Roman" pitchFamily="18" charset="0"/>
                <a:cs typeface="Tahoma" pitchFamily="34" charset="0"/>
              </a:rPr>
              <a:t>Примарни дентин</a:t>
            </a:r>
            <a:r>
              <a:rPr lang="sr-Cyrl-CS" sz="20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-</a:t>
            </a:r>
            <a:r>
              <a:rPr lang="sr-Cyrl-CS" b="1">
                <a:latin typeface="Times New Roman" pitchFamily="18" charset="0"/>
                <a:cs typeface="Tahoma" pitchFamily="34" charset="0"/>
              </a:rPr>
              <a:t> ствара се пре ницања зуба</a:t>
            </a:r>
          </a:p>
          <a:p>
            <a:pPr eaLnBrk="0" hangingPunct="0">
              <a:buFont typeface="Arial" pitchFamily="34" charset="0"/>
              <a:buChar char="•"/>
            </a:pPr>
            <a:endParaRPr lang="sr-Cyrl-CS" b="1">
              <a:latin typeface="Times New Roman" pitchFamily="18" charset="0"/>
              <a:cs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sr-Cyrl-CS" sz="2000" b="1">
                <a:solidFill>
                  <a:srgbClr val="FF0000"/>
                </a:solidFill>
                <a:latin typeface="Times New Roman" pitchFamily="18" charset="0"/>
                <a:cs typeface="Tahoma" pitchFamily="34" charset="0"/>
              </a:rPr>
              <a:t>Секундарни дентин-</a:t>
            </a:r>
            <a:r>
              <a:rPr lang="sr-Cyrl-CS" b="1">
                <a:solidFill>
                  <a:srgbClr val="FF0000"/>
                </a:solidFill>
                <a:latin typeface="Times New Roman" pitchFamily="18" charset="0"/>
                <a:cs typeface="Tahoma" pitchFamily="34" charset="0"/>
              </a:rPr>
              <a:t> </a:t>
            </a:r>
          </a:p>
          <a:p>
            <a:pPr eaLnBrk="0" hangingPunct="0">
              <a:buFont typeface="Arial" pitchFamily="34" charset="0"/>
              <a:buChar char="•"/>
            </a:pPr>
            <a:r>
              <a:rPr lang="sr-Cyrl-CS" b="1">
                <a:latin typeface="Times New Roman" pitchFamily="18" charset="0"/>
                <a:cs typeface="Tahoma" pitchFamily="34" charset="0"/>
              </a:rPr>
              <a:t> настаје у току функције зуба, одвојен је од примарног дентина</a:t>
            </a:r>
          </a:p>
          <a:p>
            <a:pPr eaLnBrk="0" hangingPunct="0"/>
            <a:r>
              <a:rPr lang="sr-Cyrl-CS" b="1">
                <a:latin typeface="Times New Roman" pitchFamily="18" charset="0"/>
                <a:cs typeface="Tahoma" pitchFamily="34" charset="0"/>
              </a:rPr>
              <a:t>   хиперхроматском линијом или демаркационом линијом</a:t>
            </a:r>
          </a:p>
          <a:p>
            <a:pPr eaLnBrk="0" hangingPunct="0">
              <a:buFont typeface="Arial" pitchFamily="34" charset="0"/>
              <a:buChar char="•"/>
            </a:pPr>
            <a:r>
              <a:rPr lang="sr-Cyrl-CS" b="1">
                <a:latin typeface="Times New Roman" pitchFamily="18" charset="0"/>
                <a:cs typeface="Tahoma" pitchFamily="34" charset="0"/>
              </a:rPr>
              <a:t>  ствара се током живота  у млечној и сталној дентицији</a:t>
            </a:r>
          </a:p>
          <a:p>
            <a:pPr eaLnBrk="0" hangingPunct="0"/>
            <a:endParaRPr lang="sr-Cyrl-CS" b="1">
              <a:latin typeface="Times New Roman" pitchFamily="18" charset="0"/>
              <a:cs typeface="Tahoma" pitchFamily="34" charset="0"/>
            </a:endParaRPr>
          </a:p>
          <a:p>
            <a:pPr eaLnBrk="0" hangingPunct="0"/>
            <a:endParaRPr lang="sr-Cyrl-CS" b="1">
              <a:latin typeface="Times New Roman" pitchFamily="18" charset="0"/>
              <a:cs typeface="Tahoma" pitchFamily="34" charset="0"/>
            </a:endParaRPr>
          </a:p>
          <a:p>
            <a:pPr eaLnBrk="0" hangingPunct="0"/>
            <a:r>
              <a:rPr lang="sr-Cyrl-CS" sz="2000" b="1">
                <a:solidFill>
                  <a:srgbClr val="FF0000"/>
                </a:solidFill>
                <a:latin typeface="Times New Roman" pitchFamily="18" charset="0"/>
                <a:cs typeface="Tahoma" pitchFamily="34" charset="0"/>
              </a:rPr>
              <a:t>РЕПАРАТОРНИ  </a:t>
            </a:r>
            <a:r>
              <a:rPr lang="sr-Cyrl-CS" sz="20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                                                  </a:t>
            </a:r>
            <a:r>
              <a:rPr lang="sr-Cyrl-CS" sz="2000" b="1">
                <a:solidFill>
                  <a:srgbClr val="FF0000"/>
                </a:solidFill>
                <a:latin typeface="Times New Roman" pitchFamily="18" charset="0"/>
                <a:cs typeface="Tahoma" pitchFamily="34" charset="0"/>
              </a:rPr>
              <a:t>ФИЗИОЛОШКИ</a:t>
            </a:r>
          </a:p>
          <a:p>
            <a:pPr eaLnBrk="0" hangingPunct="0">
              <a:buFont typeface="Arial" pitchFamily="34" charset="0"/>
              <a:buChar char="•"/>
            </a:pPr>
            <a:r>
              <a:rPr lang="sr-Cyrl-CS" b="1">
                <a:latin typeface="Times New Roman" pitchFamily="18" charset="0"/>
                <a:cs typeface="Tahoma" pitchFamily="34" charset="0"/>
              </a:rPr>
              <a:t>одговор на акутни и хронични надражај                 -  спонтано током страрења</a:t>
            </a:r>
          </a:p>
          <a:p>
            <a:pPr eaLnBrk="0" hangingPunct="0">
              <a:buFont typeface="Arial" pitchFamily="34" charset="0"/>
              <a:buChar char="•"/>
            </a:pPr>
            <a:r>
              <a:rPr lang="sr-Cyrl-CS" b="1">
                <a:latin typeface="Times New Roman" pitchFamily="18" charset="0"/>
                <a:cs typeface="Tahoma" pitchFamily="34" charset="0"/>
              </a:rPr>
              <a:t> са или без дентинских каналића</a:t>
            </a:r>
          </a:p>
          <a:p>
            <a:pPr eaLnBrk="0" hangingPunct="0"/>
            <a:endParaRPr lang="sr-Cyrl-CS" b="1">
              <a:latin typeface="Times New Roman" pitchFamily="18" charset="0"/>
              <a:cs typeface="Tahoma" pitchFamily="34" charset="0"/>
            </a:endParaRPr>
          </a:p>
          <a:p>
            <a:pPr eaLnBrk="0" hangingPunct="0"/>
            <a:r>
              <a:rPr lang="sr-Cyrl-CS" sz="20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Предентин</a:t>
            </a:r>
            <a:r>
              <a:rPr lang="sr-Cyrl-CS" b="1">
                <a:latin typeface="Times New Roman" pitchFamily="18" charset="0"/>
                <a:cs typeface="Tahoma" pitchFamily="34" charset="0"/>
              </a:rPr>
              <a:t>- се налази непосредно уз пулпу  односно уз одонтобласте у танком слоју </a:t>
            </a:r>
          </a:p>
          <a:p>
            <a:pPr eaLnBrk="0" hangingPunct="0"/>
            <a:r>
              <a:rPr lang="sr-Cyrl-CS" b="1">
                <a:latin typeface="Times New Roman" pitchFamily="18" charset="0"/>
                <a:cs typeface="Tahoma" pitchFamily="34" charset="0"/>
              </a:rPr>
              <a:t>у облику некалцификованог дентина. ( током живота кавум пулпе се смањује)</a:t>
            </a:r>
          </a:p>
          <a:p>
            <a:pPr eaLnBrk="0" hangingPunct="0"/>
            <a:r>
              <a:rPr lang="sr-Cyrl-CS" b="1">
                <a:latin typeface="Times New Roman" pitchFamily="18" charset="0"/>
                <a:cs typeface="Tahoma" pitchFamily="34" charset="0"/>
              </a:rPr>
              <a:t>  </a:t>
            </a:r>
          </a:p>
          <a:p>
            <a:pPr eaLnBrk="0" hangingPunct="0"/>
            <a:r>
              <a:rPr lang="sr-Latn-CS" b="1">
                <a:latin typeface="Times New Roman" pitchFamily="18" charset="0"/>
                <a:cs typeface="Tahoma" pitchFamily="34" charset="0"/>
              </a:rPr>
              <a:t> </a:t>
            </a:r>
          </a:p>
          <a:p>
            <a:pPr eaLnBrk="0" hangingPunct="0"/>
            <a:endParaRPr lang="sr-Latn-CS" altLang="en-US">
              <a:latin typeface="Verdana" pitchFamily="34" charset="0"/>
              <a:cs typeface="Tahoma" pitchFamily="34" charset="0"/>
            </a:endParaRPr>
          </a:p>
        </p:txBody>
      </p:sp>
      <p:sp>
        <p:nvSpPr>
          <p:cNvPr id="54276" name="Line 12"/>
          <p:cNvSpPr>
            <a:spLocks noChangeShapeType="1"/>
          </p:cNvSpPr>
          <p:nvPr/>
        </p:nvSpPr>
        <p:spPr bwMode="auto">
          <a:xfrm>
            <a:off x="1547813" y="981075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54277" name="Line 13"/>
          <p:cNvSpPr>
            <a:spLocks noChangeShapeType="1"/>
          </p:cNvSpPr>
          <p:nvPr/>
        </p:nvSpPr>
        <p:spPr bwMode="auto">
          <a:xfrm flipH="1">
            <a:off x="2195513" y="3716338"/>
            <a:ext cx="43180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54278" name="Line 14"/>
          <p:cNvSpPr>
            <a:spLocks noChangeShapeType="1"/>
          </p:cNvSpPr>
          <p:nvPr/>
        </p:nvSpPr>
        <p:spPr bwMode="auto">
          <a:xfrm>
            <a:off x="5580063" y="3932238"/>
            <a:ext cx="576262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ext Box 2"/>
          <p:cNvSpPr txBox="1">
            <a:spLocks noChangeArrowheads="1"/>
          </p:cNvSpPr>
          <p:nvPr/>
        </p:nvSpPr>
        <p:spPr bwMode="auto">
          <a:xfrm>
            <a:off x="395288" y="331788"/>
            <a:ext cx="800893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sr-Cyrl-CS" sz="3200" b="1">
                <a:latin typeface="Times New Roman" pitchFamily="18" charset="0"/>
                <a:cs typeface="Tahoma" pitchFamily="34" charset="0"/>
              </a:rPr>
              <a:t>Цемент </a:t>
            </a:r>
            <a:r>
              <a:rPr lang="sr-Cyrl-CS" sz="2800" b="1">
                <a:latin typeface="Times New Roman" pitchFamily="18" charset="0"/>
                <a:cs typeface="Tahoma" pitchFamily="34" charset="0"/>
              </a:rPr>
              <a:t> </a:t>
            </a:r>
            <a:r>
              <a:rPr lang="sr-Latn-CS" sz="2800" b="1">
                <a:latin typeface="Times New Roman" pitchFamily="18" charset="0"/>
                <a:cs typeface="Tahoma" pitchFamily="34" charset="0"/>
              </a:rPr>
              <a:t>  (substantia ossea, s crusta petrosa)</a:t>
            </a:r>
            <a:endParaRPr lang="sr-Latn-CS" altLang="en-US" sz="2800" b="1">
              <a:latin typeface="Times New Roman" pitchFamily="18" charset="0"/>
              <a:cs typeface="Tahoma" pitchFamily="34" charset="0"/>
            </a:endParaRPr>
          </a:p>
          <a:p>
            <a:pPr eaLnBrk="0" hangingPunct="0"/>
            <a:endParaRPr lang="sr-Latn-CS" altLang="en-US" sz="2800" b="1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55298" name="Text Box 3"/>
          <p:cNvSpPr txBox="1">
            <a:spLocks noChangeArrowheads="1"/>
          </p:cNvSpPr>
          <p:nvPr/>
        </p:nvSpPr>
        <p:spPr bwMode="auto">
          <a:xfrm>
            <a:off x="519113" y="11398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sr-Latn-BA">
              <a:latin typeface="Verdana" pitchFamily="34" charset="0"/>
              <a:cs typeface="Tahoma" pitchFamily="34" charset="0"/>
            </a:endParaRPr>
          </a:p>
        </p:txBody>
      </p:sp>
      <p:sp>
        <p:nvSpPr>
          <p:cNvPr id="55299" name="Line 4"/>
          <p:cNvSpPr>
            <a:spLocks noChangeShapeType="1"/>
          </p:cNvSpPr>
          <p:nvPr/>
        </p:nvSpPr>
        <p:spPr bwMode="auto">
          <a:xfrm>
            <a:off x="323850" y="908050"/>
            <a:ext cx="8351838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55300" name="Text Box 5"/>
          <p:cNvSpPr txBox="1">
            <a:spLocks noChangeArrowheads="1"/>
          </p:cNvSpPr>
          <p:nvPr/>
        </p:nvSpPr>
        <p:spPr bwMode="auto">
          <a:xfrm>
            <a:off x="322263" y="2492375"/>
            <a:ext cx="82629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sr-Latn-CS" sz="20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Безћелијски ацелуларни (примарни цемент)</a:t>
            </a:r>
            <a:r>
              <a:rPr lang="sr-Latn-CS" sz="20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:</a:t>
            </a:r>
            <a:r>
              <a:rPr lang="sr-Latn-CS" b="1">
                <a:latin typeface="Times New Roman" pitchFamily="18" charset="0"/>
                <a:cs typeface="Tahoma" pitchFamily="34" charset="0"/>
              </a:rPr>
              <a:t> </a:t>
            </a:r>
            <a:r>
              <a:rPr lang="en-US" altLang="sr-Latn-CS" b="1">
                <a:latin typeface="Times New Roman" pitchFamily="18" charset="0"/>
                <a:cs typeface="Tahoma" pitchFamily="34" charset="0"/>
              </a:rPr>
              <a:t>сачињавају га неправилно </a:t>
            </a:r>
            <a:br>
              <a:rPr lang="en-US" altLang="sr-Latn-CS" b="1">
                <a:latin typeface="Times New Roman" pitchFamily="18" charset="0"/>
                <a:cs typeface="Tahoma" pitchFamily="34" charset="0"/>
              </a:rPr>
            </a:br>
            <a:r>
              <a:rPr lang="en-US" altLang="sr-Latn-CS" b="1">
                <a:latin typeface="Times New Roman" pitchFamily="18" charset="0"/>
                <a:cs typeface="Tahoma" pitchFamily="34" charset="0"/>
              </a:rPr>
              <a:t>калцификована основна</a:t>
            </a:r>
            <a:r>
              <a:rPr lang="sr-Latn-CS" b="1">
                <a:latin typeface="Times New Roman" pitchFamily="18" charset="0"/>
                <a:cs typeface="Tahoma" pitchFamily="34" charset="0"/>
              </a:rPr>
              <a:t> </a:t>
            </a:r>
            <a:r>
              <a:rPr lang="en-US" altLang="sr-Latn-CS" b="1">
                <a:latin typeface="Times New Roman" pitchFamily="18" charset="0"/>
                <a:cs typeface="Tahoma" pitchFamily="34" charset="0"/>
              </a:rPr>
              <a:t>супстанца у коју су уграђена многа колагена влакна</a:t>
            </a:r>
          </a:p>
          <a:p>
            <a:pPr eaLnBrk="0" hangingPunct="0"/>
            <a:r>
              <a:rPr lang="en-US" altLang="sr-Latn-CS" b="1">
                <a:latin typeface="Times New Roman" pitchFamily="18" charset="0"/>
                <a:cs typeface="Tahoma" pitchFamily="34" charset="0"/>
              </a:rPr>
              <a:t>паралелна са површином корена</a:t>
            </a:r>
            <a:endParaRPr lang="sr-Latn-CS" b="1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55301" name="Text Box 7"/>
          <p:cNvSpPr txBox="1">
            <a:spLocks noChangeArrowheads="1"/>
          </p:cNvSpPr>
          <p:nvPr/>
        </p:nvSpPr>
        <p:spPr bwMode="auto">
          <a:xfrm>
            <a:off x="287338" y="3500438"/>
            <a:ext cx="8878887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20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Ћелијски целуларни (секундарни цемент):</a:t>
            </a:r>
            <a:r>
              <a:rPr lang="sr-Cyrl-CS" b="1">
                <a:latin typeface="Times New Roman" pitchFamily="18" charset="0"/>
                <a:cs typeface="Tahoma" pitchFamily="34" charset="0"/>
              </a:rPr>
              <a:t> покрива апикалну трећину корена. </a:t>
            </a:r>
            <a:br>
              <a:rPr lang="sr-Cyrl-CS" b="1">
                <a:latin typeface="Times New Roman" pitchFamily="18" charset="0"/>
                <a:cs typeface="Tahoma" pitchFamily="34" charset="0"/>
              </a:rPr>
            </a:br>
            <a:r>
              <a:rPr lang="sr-Cyrl-CS" b="1">
                <a:latin typeface="Times New Roman" pitchFamily="18" charset="0"/>
                <a:cs typeface="Tahoma" pitchFamily="34" charset="0"/>
              </a:rPr>
              <a:t> Садржи основну супстанцу, колагена влакна и многобројне лакуна са ћелијама</a:t>
            </a:r>
            <a:br>
              <a:rPr lang="sr-Cyrl-CS" b="1">
                <a:latin typeface="Times New Roman" pitchFamily="18" charset="0"/>
                <a:cs typeface="Tahoma" pitchFamily="34" charset="0"/>
              </a:rPr>
            </a:br>
            <a:r>
              <a:rPr lang="sr-Cyrl-CS" b="1">
                <a:latin typeface="Times New Roman" pitchFamily="18" charset="0"/>
                <a:cs typeface="Tahoma" pitchFamily="34" charset="0"/>
              </a:rPr>
              <a:t> цементоцита осим заштитне функције има и нутритивну функцију</a:t>
            </a:r>
          </a:p>
          <a:p>
            <a:pPr eaLnBrk="0" hangingPunct="0"/>
            <a:endParaRPr lang="sr-Cyrl-CS" b="1">
              <a:latin typeface="Times New Roman" pitchFamily="18" charset="0"/>
              <a:cs typeface="Tahoma" pitchFamily="34" charset="0"/>
            </a:endParaRPr>
          </a:p>
          <a:p>
            <a:pPr eaLnBrk="0" hangingPunct="0"/>
            <a:r>
              <a:rPr lang="en-US" altLang="sr-Latn-CS" b="1">
                <a:latin typeface="Times New Roman" pitchFamily="18" charset="0"/>
                <a:cs typeface="Tahoma" pitchFamily="34" charset="0"/>
              </a:rPr>
              <a:t>- најдебљи је у пределу апекса (1-2мм) и у фуркацијама корена</a:t>
            </a:r>
          </a:p>
          <a:p>
            <a:pPr eaLnBrk="0" hangingPunct="0"/>
            <a:r>
              <a:rPr lang="en-US" altLang="sr-Latn-CS" b="1">
                <a:latin typeface="Times New Roman" pitchFamily="18" charset="0"/>
                <a:cs typeface="Tahoma" pitchFamily="34" charset="0"/>
              </a:rPr>
              <a:t>- садржи и </a:t>
            </a:r>
            <a:r>
              <a:rPr lang="en-GB" altLang="sr-Latn-CS" b="1">
                <a:latin typeface="Times New Roman" pitchFamily="18" charset="0"/>
                <a:cs typeface="Tahoma" pitchFamily="34" charset="0"/>
              </a:rPr>
              <a:t>Sharpey-</a:t>
            </a:r>
            <a:r>
              <a:rPr lang="en-US" altLang="sr-Latn-CS" b="1">
                <a:latin typeface="Times New Roman" pitchFamily="18" charset="0"/>
                <a:cs typeface="Tahoma" pitchFamily="34" charset="0"/>
              </a:rPr>
              <a:t>ева колагена влакна (</a:t>
            </a:r>
            <a:r>
              <a:rPr lang="en-GB" altLang="sr-Latn-CS" b="1">
                <a:latin typeface="Times New Roman" pitchFamily="18" charset="0"/>
                <a:cs typeface="Tahoma" pitchFamily="34" charset="0"/>
              </a:rPr>
              <a:t>fibrae peforantes) </a:t>
            </a:r>
            <a:r>
              <a:rPr lang="en-US" altLang="sr-Latn-CS" b="1">
                <a:latin typeface="Times New Roman" pitchFamily="18" charset="0"/>
                <a:cs typeface="Tahoma" pitchFamily="34" charset="0"/>
              </a:rPr>
              <a:t>које имају важну улогу </a:t>
            </a:r>
          </a:p>
          <a:p>
            <a:pPr eaLnBrk="0" hangingPunct="0"/>
            <a:r>
              <a:rPr lang="en-US" altLang="sr-Latn-CS" b="1">
                <a:latin typeface="Times New Roman" pitchFamily="18" charset="0"/>
                <a:cs typeface="Tahoma" pitchFamily="34" charset="0"/>
              </a:rPr>
              <a:t>  у фиксирању зуба за околну алвеоларну кост</a:t>
            </a:r>
          </a:p>
          <a:p>
            <a:pPr eaLnBrk="0" hangingPunct="0"/>
            <a:endParaRPr lang="en-US" altLang="sr-Latn-CS" b="1">
              <a:latin typeface="Times New Roman" pitchFamily="18" charset="0"/>
              <a:cs typeface="Tahoma" pitchFamily="34" charset="0"/>
            </a:endParaRPr>
          </a:p>
          <a:p>
            <a:pPr eaLnBrk="0" hangingPunct="0"/>
            <a:r>
              <a:rPr lang="en-US" altLang="sr-Latn-CS" b="1">
                <a:latin typeface="Times New Roman" pitchFamily="18" charset="0"/>
                <a:cs typeface="Tahoma" pitchFamily="34" charset="0"/>
              </a:rPr>
              <a:t>- има потенцијал да надокнади било који губитак сопствене супстанце, који је </a:t>
            </a:r>
          </a:p>
          <a:p>
            <a:pPr eaLnBrk="0" hangingPunct="0"/>
            <a:r>
              <a:rPr lang="en-US" altLang="sr-Latn-CS" b="1">
                <a:latin typeface="Times New Roman" pitchFamily="18" charset="0"/>
                <a:cs typeface="Tahoma" pitchFamily="34" charset="0"/>
              </a:rPr>
              <a:t> настао ресорпцијом, депоновањем новоформираног цемента.</a:t>
            </a:r>
          </a:p>
          <a:p>
            <a:pPr eaLnBrk="0" hangingPunct="0"/>
            <a:endParaRPr lang="sr-Latn-CS" b="1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55302" name="Text Box 9"/>
          <p:cNvSpPr txBox="1">
            <a:spLocks noChangeArrowheads="1"/>
          </p:cNvSpPr>
          <p:nvPr/>
        </p:nvSpPr>
        <p:spPr bwMode="auto">
          <a:xfrm>
            <a:off x="250825" y="908050"/>
            <a:ext cx="8824913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Char char="•"/>
            </a:pPr>
            <a:r>
              <a:rPr lang="sr-Latn-CS" b="1">
                <a:latin typeface="Times New Roman" pitchFamily="18" charset="0"/>
                <a:cs typeface="Tahoma" pitchFamily="34" charset="0"/>
              </a:rPr>
              <a:t>Тврдо ткиво које покрива дентин корен</a:t>
            </a:r>
            <a:r>
              <a:rPr lang="en-GB" altLang="sr-Latn-CS" b="1">
                <a:latin typeface="Times New Roman" pitchFamily="18" charset="0"/>
                <a:cs typeface="Tahoma" pitchFamily="34" charset="0"/>
              </a:rPr>
              <a:t>а</a:t>
            </a:r>
            <a:r>
              <a:rPr lang="sr-Latn-CS" b="1">
                <a:latin typeface="Times New Roman" pitchFamily="18" charset="0"/>
                <a:cs typeface="Tahoma" pitchFamily="34" charset="0"/>
              </a:rPr>
              <a:t> зуба изграђују га цементобласти</a:t>
            </a:r>
            <a:r>
              <a:rPr lang="en-US" altLang="sr-Latn-CS" b="1">
                <a:latin typeface="Times New Roman" pitchFamily="18" charset="0"/>
                <a:cs typeface="Tahoma" pitchFamily="34" charset="0"/>
              </a:rPr>
              <a:t>, који</a:t>
            </a:r>
            <a:br>
              <a:rPr lang="en-US" altLang="sr-Latn-CS" b="1">
                <a:latin typeface="Times New Roman" pitchFamily="18" charset="0"/>
                <a:cs typeface="Tahoma" pitchFamily="34" charset="0"/>
              </a:rPr>
            </a:br>
            <a:r>
              <a:rPr lang="en-US" altLang="sr-Latn-CS" b="1">
                <a:latin typeface="Times New Roman" pitchFamily="18" charset="0"/>
                <a:cs typeface="Tahoma" pitchFamily="34" charset="0"/>
              </a:rPr>
              <a:t>  се налазе на површини корена.</a:t>
            </a:r>
          </a:p>
          <a:p>
            <a:pPr eaLnBrk="0" hangingPunct="0">
              <a:buFont typeface="Arial" pitchFamily="34" charset="0"/>
              <a:buChar char="•"/>
            </a:pPr>
            <a:r>
              <a:rPr lang="sr-Latn-CS" b="1">
                <a:latin typeface="Times New Roman" pitchFamily="18" charset="0"/>
                <a:cs typeface="Tahoma" pitchFamily="34" charset="0"/>
              </a:rPr>
              <a:t>Свара се континуирани током живота</a:t>
            </a:r>
          </a:p>
          <a:p>
            <a:pPr eaLnBrk="0" hangingPunct="0">
              <a:buFont typeface="Arial" pitchFamily="34" charset="0"/>
              <a:buChar char="•"/>
            </a:pPr>
            <a:r>
              <a:rPr lang="sr-Latn-CS" b="1">
                <a:solidFill>
                  <a:srgbClr val="FF3300"/>
                </a:solidFill>
                <a:latin typeface="Times New Roman" pitchFamily="18" charset="0"/>
                <a:cs typeface="Tahoma" pitchFamily="34" charset="0"/>
              </a:rPr>
              <a:t> Неорганске материје 55 %</a:t>
            </a:r>
          </a:p>
          <a:p>
            <a:pPr eaLnBrk="0" hangingPunct="0">
              <a:buFont typeface="Arial" pitchFamily="34" charset="0"/>
              <a:buChar char="•"/>
            </a:pPr>
            <a:r>
              <a:rPr lang="sr-Latn-CS" b="1">
                <a:solidFill>
                  <a:srgbClr val="FF3300"/>
                </a:solidFill>
                <a:latin typeface="Times New Roman" pitchFamily="18" charset="0"/>
                <a:cs typeface="Tahoma" pitchFamily="34" charset="0"/>
              </a:rPr>
              <a:t> Органске 45 %</a:t>
            </a:r>
          </a:p>
          <a:p>
            <a:pPr eaLnBrk="0" hangingPunct="0"/>
            <a:endParaRPr lang="sr-Latn-CS" altLang="en-US" b="1">
              <a:latin typeface="Times New Roman" pitchFamily="18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4"/>
          <p:cNvSpPr txBox="1">
            <a:spLocks noChangeArrowheads="1"/>
          </p:cNvSpPr>
          <p:nvPr/>
        </p:nvSpPr>
        <p:spPr bwMode="auto">
          <a:xfrm>
            <a:off x="228600" y="657225"/>
            <a:ext cx="8883650" cy="475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en-US" b="1">
                <a:latin typeface="Book Antiqua" pitchFamily="18" charset="0"/>
                <a:sym typeface="SimSun" pitchFamily="2" charset="-122"/>
              </a:rPr>
              <a:t>     * ОБЕЛЕЖАВАЊЕ ЗУБА</a:t>
            </a:r>
          </a:p>
          <a:p>
            <a:pPr eaLnBrk="0" hangingPunct="0"/>
            <a:endParaRPr lang="en-GB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GB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>
                <a:latin typeface="Book Antiqua" pitchFamily="18" charset="0"/>
                <a:sym typeface="SimSun" pitchFamily="2" charset="-122"/>
              </a:rPr>
              <a:t>3</a:t>
            </a:r>
            <a:r>
              <a:rPr lang="en-US" altLang="en-US">
                <a:latin typeface="Book Antiqua" pitchFamily="18" charset="0"/>
                <a:sym typeface="SimSun" pitchFamily="2" charset="-122"/>
              </a:rPr>
              <a:t>) Бинарни систем (</a:t>
            </a:r>
            <a:r>
              <a:rPr lang="en-GB" altLang="en-US">
                <a:latin typeface="Book Antiqua" pitchFamily="18" charset="0"/>
                <a:sym typeface="SimSun" pitchFamily="2" charset="-122"/>
              </a:rPr>
              <a:t>FDI - system </a:t>
            </a:r>
            <a:r>
              <a:rPr lang="en-US" altLang="en-GB">
                <a:latin typeface="Book Antiqua" pitchFamily="18" charset="0"/>
                <a:sym typeface="SimSun" pitchFamily="2" charset="-122"/>
              </a:rPr>
              <a:t>- међународна стоматолошка организација</a:t>
            </a:r>
            <a:r>
              <a:rPr lang="en-GB" altLang="en-US">
                <a:latin typeface="Book Antiqua" pitchFamily="18" charset="0"/>
                <a:sym typeface="SimSun" pitchFamily="2" charset="-122"/>
              </a:rPr>
              <a:t>)</a:t>
            </a:r>
          </a:p>
          <a:p>
            <a:pPr eaLnBrk="0" hangingPunct="0"/>
            <a:endParaRPr lang="en-GB" altLang="en-US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GB" altLang="en-US">
                <a:latin typeface="Book Antiqua" pitchFamily="18" charset="0"/>
                <a:sym typeface="SimSun" pitchFamily="2" charset="-122"/>
              </a:rPr>
              <a:t>   </a:t>
            </a:r>
            <a:r>
              <a:rPr lang="en-US" altLang="en-GB">
                <a:latin typeface="Book Antiqua" pitchFamily="18" charset="0"/>
                <a:sym typeface="SimSun" pitchFamily="2" charset="-122"/>
              </a:rPr>
              <a:t>- систем укључује и сталне и млечне зубе</a:t>
            </a:r>
          </a:p>
          <a:p>
            <a:pPr eaLnBrk="0" hangingPunct="0"/>
            <a:r>
              <a:rPr lang="en-US" altLang="en-GB">
                <a:latin typeface="Book Antiqua" pitchFamily="18" charset="0"/>
                <a:sym typeface="SimSun" pitchFamily="2" charset="-122"/>
              </a:rPr>
              <a:t>   - први од два броја означава квадрант и дифернцира стални од млечног зуба,</a:t>
            </a:r>
          </a:p>
          <a:p>
            <a:pPr eaLnBrk="0" hangingPunct="0"/>
            <a:r>
              <a:rPr lang="en-US" altLang="en-GB">
                <a:latin typeface="Book Antiqua" pitchFamily="18" charset="0"/>
                <a:sym typeface="SimSun" pitchFamily="2" charset="-122"/>
              </a:rPr>
              <a:t>      а други означава локализацију зуба у квадранту:</a:t>
            </a:r>
          </a:p>
          <a:p>
            <a:pPr eaLnBrk="0" hangingPunct="0"/>
            <a:r>
              <a:rPr lang="en-US" altLang="en-GB">
                <a:latin typeface="Book Antiqua" pitchFamily="18" charset="0"/>
                <a:sym typeface="SimSun" pitchFamily="2" charset="-122"/>
              </a:rPr>
              <a:t>   - квадранти су означени бројевима:</a:t>
            </a:r>
          </a:p>
          <a:p>
            <a:pPr eaLnBrk="0" hangingPunct="0"/>
            <a:r>
              <a:rPr lang="en-US" altLang="en-GB">
                <a:latin typeface="Book Antiqua" pitchFamily="18" charset="0"/>
                <a:sym typeface="SimSun" pitchFamily="2" charset="-122"/>
              </a:rPr>
              <a:t>      1. - стални горњи десни квадрант  	5. - млечни горњи десни квадрант</a:t>
            </a:r>
            <a:r>
              <a:rPr lang="en-US" altLang="en-US">
                <a:latin typeface="Book Antiqua" pitchFamily="18" charset="0"/>
                <a:sym typeface="SimSun" pitchFamily="2" charset="-122"/>
              </a:rPr>
              <a:t> </a:t>
            </a: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      2</a:t>
            </a:r>
            <a:r>
              <a:rPr lang="en-US" altLang="en-GB">
                <a:latin typeface="Book Antiqua" pitchFamily="18" charset="0"/>
                <a:sym typeface="SimSun" pitchFamily="2" charset="-122"/>
              </a:rPr>
              <a:t>. - стални горњи леви квадрант  	6. - млечни горњи леви квадрант</a:t>
            </a:r>
          </a:p>
          <a:p>
            <a:pPr eaLnBrk="0" hangingPunct="0"/>
            <a:r>
              <a:rPr lang="en-US" altLang="en-GB">
                <a:latin typeface="Book Antiqua" pitchFamily="18" charset="0"/>
                <a:sym typeface="SimSun" pitchFamily="2" charset="-122"/>
              </a:rPr>
              <a:t>      3. - стални доњи леви квадрант  	7. - млечни доњи леви квадрант</a:t>
            </a:r>
          </a:p>
          <a:p>
            <a:pPr eaLnBrk="0" hangingPunct="0"/>
            <a:r>
              <a:rPr lang="en-US" altLang="en-GB">
                <a:latin typeface="Book Antiqua" pitchFamily="18" charset="0"/>
                <a:sym typeface="SimSun" pitchFamily="2" charset="-122"/>
              </a:rPr>
              <a:t>      4. - стални доњи десни квадрант  	8. - млечни доњи десни квадрант</a:t>
            </a:r>
          </a:p>
          <a:p>
            <a:pPr eaLnBrk="0" hangingPunct="0"/>
            <a:endParaRPr lang="en-US" altLang="en-GB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GB">
                <a:latin typeface="Book Antiqua" pitchFamily="18" charset="0"/>
                <a:sym typeface="SimSun" pitchFamily="2" charset="-122"/>
              </a:rPr>
              <a:t>			пр. 36 (три - шест) - доњи леви први молар</a:t>
            </a: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     </a:t>
            </a:r>
            <a:r>
              <a:rPr lang="en-US" altLang="en-US" b="1">
                <a:latin typeface="Book Antiqua" pitchFamily="18" charset="0"/>
                <a:sym typeface="SimSun" pitchFamily="2" charset="-122"/>
              </a:rPr>
              <a:t> </a:t>
            </a:r>
          </a:p>
          <a:p>
            <a:pPr eaLnBrk="0" hangingPunct="0"/>
            <a:r>
              <a:rPr lang="en-US" altLang="en-US" b="1">
                <a:solidFill>
                  <a:srgbClr val="FF0000"/>
                </a:solidFill>
                <a:latin typeface="Book Antiqua" pitchFamily="18" charset="0"/>
                <a:sym typeface="SimSun" pitchFamily="2" charset="-122"/>
              </a:rPr>
              <a:t>  </a:t>
            </a:r>
            <a:endParaRPr lang="en-US" altLang="en-US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US">
                <a:latin typeface="Book Antiqua" pitchFamily="18" charset="0"/>
                <a:sym typeface="SimSun" pitchFamily="2" charset="-122"/>
              </a:rPr>
              <a:t>     </a:t>
            </a:r>
            <a:endParaRPr lang="en-GB" b="1">
              <a:latin typeface="Book Antiqua" pitchFamily="18" charset="0"/>
              <a:sym typeface="SimSun" pitchFamily="2" charset="-122"/>
            </a:endParaRPr>
          </a:p>
        </p:txBody>
      </p:sp>
      <p:pic>
        <p:nvPicPr>
          <p:cNvPr id="12290" name="Rectangl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9138" y="334963"/>
            <a:ext cx="4048125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5"/>
          <p:cNvPicPr>
            <a:picLocks noChangeAspect="1" noChangeArrowheads="1"/>
          </p:cNvPicPr>
          <p:nvPr/>
        </p:nvPicPr>
        <p:blipFill>
          <a:blip r:embed="rId3" cstate="print"/>
          <a:srcRect l="11621" t="53745" r="24391" b="27312"/>
          <a:stretch>
            <a:fillRect/>
          </a:stretch>
        </p:blipFill>
        <p:spPr bwMode="auto">
          <a:xfrm>
            <a:off x="250825" y="5013325"/>
            <a:ext cx="38893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6"/>
          <p:cNvPicPr>
            <a:picLocks noChangeAspect="1" noChangeArrowheads="1"/>
          </p:cNvPicPr>
          <p:nvPr/>
        </p:nvPicPr>
        <p:blipFill>
          <a:blip r:embed="rId3" cstate="print"/>
          <a:srcRect l="19908" t="74261" r="24809" b="8282"/>
          <a:stretch>
            <a:fillRect/>
          </a:stretch>
        </p:blipFill>
        <p:spPr bwMode="auto">
          <a:xfrm>
            <a:off x="5075238" y="5013325"/>
            <a:ext cx="3359150" cy="79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Text Box 7"/>
          <p:cNvSpPr txBox="1">
            <a:spLocks noChangeArrowheads="1"/>
          </p:cNvSpPr>
          <p:nvPr/>
        </p:nvSpPr>
        <p:spPr bwMode="auto">
          <a:xfrm>
            <a:off x="377825" y="4756150"/>
            <a:ext cx="9525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200"/>
              <a:t>горе десно</a:t>
            </a:r>
          </a:p>
        </p:txBody>
      </p:sp>
      <p:sp>
        <p:nvSpPr>
          <p:cNvPr id="12294" name="Text Box 8"/>
          <p:cNvSpPr txBox="1">
            <a:spLocks noChangeArrowheads="1"/>
          </p:cNvSpPr>
          <p:nvPr/>
        </p:nvSpPr>
        <p:spPr bwMode="auto">
          <a:xfrm>
            <a:off x="2800350" y="4811713"/>
            <a:ext cx="8731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200"/>
              <a:t>горе лево</a:t>
            </a:r>
          </a:p>
        </p:txBody>
      </p:sp>
      <p:sp>
        <p:nvSpPr>
          <p:cNvPr id="12295" name="Text Box 9"/>
          <p:cNvSpPr txBox="1">
            <a:spLocks noChangeArrowheads="1"/>
          </p:cNvSpPr>
          <p:nvPr/>
        </p:nvSpPr>
        <p:spPr bwMode="auto">
          <a:xfrm>
            <a:off x="360363" y="5888038"/>
            <a:ext cx="990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200"/>
              <a:t>доле десно</a:t>
            </a:r>
          </a:p>
        </p:txBody>
      </p:sp>
      <p:sp>
        <p:nvSpPr>
          <p:cNvPr id="12296" name="Text Box 10"/>
          <p:cNvSpPr txBox="1">
            <a:spLocks noChangeArrowheads="1"/>
          </p:cNvSpPr>
          <p:nvPr/>
        </p:nvSpPr>
        <p:spPr bwMode="auto">
          <a:xfrm>
            <a:off x="2855913" y="5870575"/>
            <a:ext cx="9112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200"/>
              <a:t>доле лево</a:t>
            </a:r>
          </a:p>
        </p:txBody>
      </p:sp>
      <p:sp>
        <p:nvSpPr>
          <p:cNvPr id="12297" name="Text Box 11"/>
          <p:cNvSpPr txBox="1">
            <a:spLocks noChangeArrowheads="1"/>
          </p:cNvSpPr>
          <p:nvPr/>
        </p:nvSpPr>
        <p:spPr bwMode="auto">
          <a:xfrm>
            <a:off x="5311775" y="4811713"/>
            <a:ext cx="952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200"/>
              <a:t>горе десно</a:t>
            </a:r>
          </a:p>
        </p:txBody>
      </p:sp>
      <p:sp>
        <p:nvSpPr>
          <p:cNvPr id="12298" name="Text Box 12"/>
          <p:cNvSpPr txBox="1">
            <a:spLocks noChangeArrowheads="1"/>
          </p:cNvSpPr>
          <p:nvPr/>
        </p:nvSpPr>
        <p:spPr bwMode="auto">
          <a:xfrm>
            <a:off x="5295900" y="5799138"/>
            <a:ext cx="990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200"/>
              <a:t>доле десно</a:t>
            </a:r>
          </a:p>
        </p:txBody>
      </p:sp>
      <p:sp>
        <p:nvSpPr>
          <p:cNvPr id="12299" name="Text Box 13"/>
          <p:cNvSpPr txBox="1">
            <a:spLocks noChangeArrowheads="1"/>
          </p:cNvSpPr>
          <p:nvPr/>
        </p:nvSpPr>
        <p:spPr bwMode="auto">
          <a:xfrm>
            <a:off x="7375525" y="4867275"/>
            <a:ext cx="874713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200"/>
              <a:t>горе лево</a:t>
            </a:r>
          </a:p>
        </p:txBody>
      </p:sp>
      <p:sp>
        <p:nvSpPr>
          <p:cNvPr id="12300" name="Text Box 14"/>
          <p:cNvSpPr txBox="1">
            <a:spLocks noChangeArrowheads="1"/>
          </p:cNvSpPr>
          <p:nvPr/>
        </p:nvSpPr>
        <p:spPr bwMode="auto">
          <a:xfrm>
            <a:off x="7431088" y="5711825"/>
            <a:ext cx="911225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200"/>
              <a:t>доле лево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788" y="1457325"/>
            <a:ext cx="23749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788" y="3762375"/>
            <a:ext cx="238125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179388" y="188913"/>
            <a:ext cx="3600450" cy="936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 anchorCtr="1"/>
          <a:lstStyle/>
          <a:p>
            <a:r>
              <a:rPr lang="sr-Cyrl-CS"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Пулпа зуба</a:t>
            </a:r>
            <a:r>
              <a:rPr lang="sr-Cyrl-CS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56324" name="Line 9"/>
          <p:cNvSpPr>
            <a:spLocks noChangeShapeType="1"/>
          </p:cNvSpPr>
          <p:nvPr/>
        </p:nvSpPr>
        <p:spPr bwMode="auto">
          <a:xfrm>
            <a:off x="323850" y="1196975"/>
            <a:ext cx="8569325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56325" name="Text Box 11"/>
          <p:cNvSpPr txBox="1">
            <a:spLocks noChangeArrowheads="1"/>
          </p:cNvSpPr>
          <p:nvPr/>
        </p:nvSpPr>
        <p:spPr bwMode="auto">
          <a:xfrm>
            <a:off x="250825" y="1268413"/>
            <a:ext cx="60658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2000" b="1">
                <a:latin typeface="Times New Roman" pitchFamily="18" charset="0"/>
                <a:cs typeface="Tahoma" pitchFamily="34" charset="0"/>
              </a:rPr>
              <a:t>мезенхималног порекла ,</a:t>
            </a:r>
          </a:p>
          <a:p>
            <a:pPr eaLnBrk="0" hangingPunct="0"/>
            <a:r>
              <a:rPr lang="sr-Cyrl-CS" sz="2000" b="1">
                <a:latin typeface="Times New Roman" pitchFamily="18" charset="0"/>
                <a:cs typeface="Tahoma" pitchFamily="34" charset="0"/>
              </a:rPr>
              <a:t>настаје из зубне папиле,</a:t>
            </a:r>
          </a:p>
          <a:p>
            <a:pPr eaLnBrk="0" hangingPunct="0"/>
            <a:r>
              <a:rPr lang="sr-Cyrl-CS" sz="2000" b="1">
                <a:latin typeface="Times New Roman" pitchFamily="18" charset="0"/>
                <a:cs typeface="Tahoma" pitchFamily="34" charset="0"/>
              </a:rPr>
              <a:t>садржи 25 % органских материја и 75 % воде</a:t>
            </a:r>
          </a:p>
        </p:txBody>
      </p:sp>
      <p:sp>
        <p:nvSpPr>
          <p:cNvPr id="56326" name="Text Box 13"/>
          <p:cNvSpPr txBox="1">
            <a:spLocks noChangeArrowheads="1"/>
          </p:cNvSpPr>
          <p:nvPr/>
        </p:nvSpPr>
        <p:spPr bwMode="auto">
          <a:xfrm>
            <a:off x="250825" y="2781300"/>
            <a:ext cx="5834063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sr-Cyrl-CS" sz="2000" b="1">
                <a:latin typeface="Times New Roman" pitchFamily="18" charset="0"/>
                <a:cs typeface="Tahoma" pitchFamily="34" charset="0"/>
              </a:rPr>
              <a:t>Хистолошке карактеристике пулпе</a:t>
            </a:r>
            <a:r>
              <a:rPr lang="sr-Cyrl-CS">
                <a:latin typeface="Verdana" pitchFamily="34" charset="0"/>
                <a:cs typeface="Tahoma" pitchFamily="34" charset="0"/>
              </a:rPr>
              <a:t>:</a:t>
            </a:r>
          </a:p>
          <a:p>
            <a:pPr eaLnBrk="0" hangingPunct="0"/>
            <a:endParaRPr lang="sr-Cyrl-CS">
              <a:latin typeface="Verdana" pitchFamily="34" charset="0"/>
              <a:cs typeface="Tahoma" pitchFamily="34" charset="0"/>
            </a:endParaRPr>
          </a:p>
          <a:p>
            <a:pPr eaLnBrk="0" hangingPunct="0"/>
            <a:r>
              <a:rPr lang="sr-Cyrl-CS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Ћелије пулпе-</a:t>
            </a:r>
            <a:r>
              <a:rPr lang="sr-Cyrl-CS" b="1">
                <a:latin typeface="Times New Roman" pitchFamily="18" charset="0"/>
                <a:cs typeface="Tahoma" pitchFamily="34" charset="0"/>
              </a:rPr>
              <a:t> одонтобласти различитог облика и величине</a:t>
            </a:r>
            <a:br>
              <a:rPr lang="sr-Cyrl-CS" b="1">
                <a:latin typeface="Times New Roman" pitchFamily="18" charset="0"/>
                <a:cs typeface="Tahoma" pitchFamily="34" charset="0"/>
              </a:rPr>
            </a:br>
            <a:r>
              <a:rPr lang="sr-Cyrl-CS" b="1">
                <a:latin typeface="Times New Roman" pitchFamily="18" charset="0"/>
                <a:cs typeface="Tahoma" pitchFamily="34" charset="0"/>
              </a:rPr>
              <a:t>већи  д</a:t>
            </a:r>
            <a:r>
              <a:rPr lang="en-US" altLang="sr-Cyrl-CS" b="1">
                <a:latin typeface="Times New Roman" pitchFamily="18" charset="0"/>
                <a:cs typeface="Tahoma" pitchFamily="34" charset="0"/>
              </a:rPr>
              <a:t>е</a:t>
            </a:r>
            <a:r>
              <a:rPr lang="sr-Cyrl-CS" b="1">
                <a:latin typeface="Times New Roman" pitchFamily="18" charset="0"/>
                <a:cs typeface="Tahoma" pitchFamily="34" charset="0"/>
              </a:rPr>
              <a:t>о цитоплазме ових ћелија у виду Томесових влакана лежи у дентину</a:t>
            </a:r>
          </a:p>
          <a:p>
            <a:pPr eaLnBrk="0" hangingPunct="0"/>
            <a:r>
              <a:rPr lang="sr-Cyrl-CS" b="1">
                <a:latin typeface="Times New Roman" pitchFamily="18" charset="0"/>
                <a:cs typeface="Tahoma" pitchFamily="34" charset="0"/>
              </a:rPr>
              <a:t>фибробласти, хистоцити, мезенхимне ћелије</a:t>
            </a:r>
          </a:p>
          <a:p>
            <a:pPr eaLnBrk="0" hangingPunct="0"/>
            <a:endParaRPr lang="sr-Cyrl-CS" b="1">
              <a:latin typeface="Times New Roman" pitchFamily="18" charset="0"/>
              <a:cs typeface="Tahoma" pitchFamily="34" charset="0"/>
            </a:endParaRPr>
          </a:p>
          <a:p>
            <a:pPr eaLnBrk="0" hangingPunct="0"/>
            <a:r>
              <a:rPr lang="sr-Cyrl-CS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Колагена влакна</a:t>
            </a:r>
            <a:r>
              <a:rPr lang="sr-Cyrl-CS" b="1">
                <a:latin typeface="Times New Roman" pitchFamily="18" charset="0"/>
                <a:cs typeface="Tahoma" pitchFamily="34" charset="0"/>
              </a:rPr>
              <a:t> чији се број повећава са старошћу, крвни судови и нерви доспевају преко апикалног отвора</a:t>
            </a:r>
            <a:endParaRPr lang="sr-Latn-CS" b="1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50190" name="Line 14"/>
          <p:cNvSpPr>
            <a:spLocks noChangeShapeType="1"/>
          </p:cNvSpPr>
          <p:nvPr/>
        </p:nvSpPr>
        <p:spPr bwMode="auto">
          <a:xfrm>
            <a:off x="7092950" y="2060575"/>
            <a:ext cx="358775" cy="72072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50191" name="Text Box 15"/>
          <p:cNvSpPr txBox="1">
            <a:spLocks noChangeArrowheads="1"/>
          </p:cNvSpPr>
          <p:nvPr/>
        </p:nvSpPr>
        <p:spPr bwMode="auto">
          <a:xfrm>
            <a:off x="6516688" y="1736725"/>
            <a:ext cx="14049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000" b="1">
                <a:solidFill>
                  <a:schemeClr val="bg2"/>
                </a:solidFill>
                <a:latin typeface="Times New Roman" pitchFamily="18" charset="0"/>
                <a:cs typeface="Tahoma" pitchFamily="34" charset="0"/>
              </a:rPr>
              <a:t>Pulpa zuba</a:t>
            </a:r>
            <a:endParaRPr lang="sr-Latn-CS" altLang="en-US" sz="2000" b="1">
              <a:solidFill>
                <a:schemeClr val="bg2"/>
              </a:solidFill>
              <a:latin typeface="Times New Roman" pitchFamily="18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0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9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857250" y="285750"/>
            <a:ext cx="4429125" cy="792163"/>
          </a:xfrm>
        </p:spPr>
        <p:txBody>
          <a:bodyPr anchor="ctr"/>
          <a:lstStyle/>
          <a:p>
            <a:pPr eaLnBrk="1" hangingPunct="1"/>
            <a:r>
              <a:rPr lang="sr-Cyrl-CS" sz="320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Пулпа зуба</a:t>
            </a:r>
            <a:r>
              <a:rPr lang="sr-Cyrl-CS" sz="32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pic>
        <p:nvPicPr>
          <p:cNvPr id="5734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1122363"/>
            <a:ext cx="2646363" cy="359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Line 8"/>
          <p:cNvSpPr>
            <a:spLocks noChangeShapeType="1"/>
          </p:cNvSpPr>
          <p:nvPr/>
        </p:nvSpPr>
        <p:spPr bwMode="auto">
          <a:xfrm>
            <a:off x="179388" y="765175"/>
            <a:ext cx="8569325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57348" name="Text Box 9"/>
          <p:cNvSpPr txBox="1">
            <a:spLocks noChangeArrowheads="1"/>
          </p:cNvSpPr>
          <p:nvPr/>
        </p:nvSpPr>
        <p:spPr bwMode="auto">
          <a:xfrm>
            <a:off x="879475" y="17160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sr-Latn-BA">
              <a:latin typeface="Verdana" pitchFamily="34" charset="0"/>
              <a:cs typeface="Tahoma" pitchFamily="34" charset="0"/>
            </a:endParaRPr>
          </a:p>
        </p:txBody>
      </p:sp>
      <p:sp>
        <p:nvSpPr>
          <p:cNvPr id="57349" name="Text Box 10"/>
          <p:cNvSpPr txBox="1">
            <a:spLocks noChangeArrowheads="1"/>
          </p:cNvSpPr>
          <p:nvPr/>
        </p:nvSpPr>
        <p:spPr bwMode="auto">
          <a:xfrm>
            <a:off x="252413" y="1055688"/>
            <a:ext cx="8677568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2400" b="1" dirty="0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Комора пулпе-</a:t>
            </a:r>
            <a:r>
              <a:rPr lang="sr-Cyrl-CS" sz="2000" b="1" dirty="0">
                <a:latin typeface="Times New Roman" pitchFamily="18" charset="0"/>
                <a:cs typeface="Tahoma" pitchFamily="34" charset="0"/>
              </a:rPr>
              <a:t> </a:t>
            </a:r>
            <a:r>
              <a:rPr lang="sr-Latn-CS" sz="2000" b="1" dirty="0" smtClean="0">
                <a:latin typeface="Times New Roman" pitchFamily="18" charset="0"/>
                <a:cs typeface="Tahoma" pitchFamily="34" charset="0"/>
              </a:rPr>
              <a:t>(</a:t>
            </a:r>
            <a:r>
              <a:rPr lang="sr-Cyrl-RS" sz="2000" b="1" dirty="0" smtClean="0">
                <a:latin typeface="Times New Roman" pitchFamily="18" charset="0"/>
                <a:cs typeface="Tahoma" pitchFamily="34" charset="0"/>
              </a:rPr>
              <a:t>највећи део </a:t>
            </a:r>
            <a:r>
              <a:rPr lang="sr-Latn-CS" sz="2000" b="1" dirty="0" smtClean="0">
                <a:latin typeface="Times New Roman" pitchFamily="18" charset="0"/>
                <a:cs typeface="Tahoma" pitchFamily="34" charset="0"/>
              </a:rPr>
              <a:t>cavum </a:t>
            </a:r>
            <a:r>
              <a:rPr lang="sr-Latn-CS" sz="2000" b="1" dirty="0">
                <a:latin typeface="Times New Roman" pitchFamily="18" charset="0"/>
                <a:cs typeface="Tahoma" pitchFamily="34" charset="0"/>
              </a:rPr>
              <a:t>dentis) </a:t>
            </a:r>
            <a:r>
              <a:rPr lang="sr-Cyrl-RS" sz="2000" b="1" dirty="0" smtClean="0">
                <a:latin typeface="Times New Roman" pitchFamily="18" charset="0"/>
                <a:cs typeface="Tahoma" pitchFamily="34" charset="0"/>
              </a:rPr>
              <a:t/>
            </a:r>
            <a:br>
              <a:rPr lang="sr-Cyrl-RS" sz="2000" b="1" dirty="0" smtClean="0">
                <a:latin typeface="Times New Roman" pitchFamily="18" charset="0"/>
                <a:cs typeface="Tahoma" pitchFamily="34" charset="0"/>
              </a:rPr>
            </a:br>
            <a:r>
              <a:rPr lang="sr-Latn-CS" sz="2000" b="1" dirty="0" smtClean="0">
                <a:latin typeface="Times New Roman" pitchFamily="18" charset="0"/>
                <a:cs typeface="Tahoma" pitchFamily="34" charset="0"/>
              </a:rPr>
              <a:t>локализован у</a:t>
            </a:r>
            <a:r>
              <a:rPr lang="sr-Cyrl-RS" sz="2000" b="1" dirty="0" smtClean="0">
                <a:latin typeface="Times New Roman" pitchFamily="18" charset="0"/>
                <a:cs typeface="Tahoma" pitchFamily="34" charset="0"/>
              </a:rPr>
              <a:t> </a:t>
            </a:r>
            <a:r>
              <a:rPr lang="sr-Latn-CS" sz="2000" b="1" dirty="0" smtClean="0">
                <a:latin typeface="Times New Roman" pitchFamily="18" charset="0"/>
                <a:cs typeface="Tahoma" pitchFamily="34" charset="0"/>
              </a:rPr>
              <a:t>анатомској </a:t>
            </a:r>
            <a:r>
              <a:rPr lang="sr-Latn-CS" sz="2000" b="1" dirty="0">
                <a:latin typeface="Times New Roman" pitchFamily="18" charset="0"/>
                <a:cs typeface="Tahoma" pitchFamily="34" charset="0"/>
              </a:rPr>
              <a:t>круни зуба ( </a:t>
            </a:r>
            <a:r>
              <a:rPr lang="sr-Latn-CS" altLang="en-US" sz="2000" b="1" dirty="0">
                <a:solidFill>
                  <a:srgbClr val="FF3300"/>
                </a:solidFill>
                <a:latin typeface="Times New Roman" pitchFamily="18" charset="0"/>
                <a:cs typeface="Tahoma" pitchFamily="34" charset="0"/>
              </a:rPr>
              <a:t>I</a:t>
            </a:r>
            <a:r>
              <a:rPr lang="sr-Latn-CS" sz="2000" b="1" dirty="0">
                <a:latin typeface="Times New Roman" pitchFamily="18" charset="0"/>
                <a:cs typeface="Tahoma" pitchFamily="34" charset="0"/>
              </a:rPr>
              <a:t> )</a:t>
            </a:r>
          </a:p>
          <a:p>
            <a:pPr eaLnBrk="0" hangingPunct="0"/>
            <a:r>
              <a:rPr lang="sr-Latn-CS" sz="2400" b="1" dirty="0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Пулпни канал-</a:t>
            </a:r>
            <a:r>
              <a:rPr lang="sr-Latn-CS" sz="2000" b="1" dirty="0">
                <a:latin typeface="Times New Roman" pitchFamily="18" charset="0"/>
                <a:cs typeface="Tahoma" pitchFamily="34" charset="0"/>
              </a:rPr>
              <a:t> д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</a:rPr>
              <a:t>е</a:t>
            </a:r>
            <a:r>
              <a:rPr lang="sr-Latn-CS" sz="2000" b="1" dirty="0">
                <a:latin typeface="Times New Roman" pitchFamily="18" charset="0"/>
                <a:cs typeface="Tahoma" pitchFamily="34" charset="0"/>
              </a:rPr>
              <a:t>о пулпе локализуован у </a:t>
            </a:r>
            <a:br>
              <a:rPr lang="sr-Latn-CS" sz="2000" b="1" dirty="0">
                <a:latin typeface="Times New Roman" pitchFamily="18" charset="0"/>
                <a:cs typeface="Tahoma" pitchFamily="34" charset="0"/>
              </a:rPr>
            </a:br>
            <a:r>
              <a:rPr lang="en-US" altLang="sr-Latn-CS" sz="2000" b="1" dirty="0" err="1">
                <a:latin typeface="Times New Roman" pitchFamily="18" charset="0"/>
                <a:cs typeface="Tahoma" pitchFamily="34" charset="0"/>
              </a:rPr>
              <a:t>анатомском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</a:rPr>
              <a:t>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</a:rPr>
              <a:t>корену</a:t>
            </a:r>
            <a:r>
              <a:rPr lang="sr-Latn-CS" sz="2000" b="1" dirty="0">
                <a:latin typeface="Times New Roman" pitchFamily="18" charset="0"/>
                <a:cs typeface="Tahoma" pitchFamily="34" charset="0"/>
              </a:rPr>
              <a:t> ( </a:t>
            </a:r>
            <a:r>
              <a:rPr lang="sr-Latn-CS" altLang="en-US" sz="2000" b="1" dirty="0">
                <a:solidFill>
                  <a:srgbClr val="FF3300"/>
                </a:solidFill>
                <a:latin typeface="Times New Roman" pitchFamily="18" charset="0"/>
                <a:cs typeface="Tahoma" pitchFamily="34" charset="0"/>
              </a:rPr>
              <a:t>II</a:t>
            </a:r>
            <a:r>
              <a:rPr lang="sr-Latn-CS" sz="2000" b="1" dirty="0">
                <a:latin typeface="Times New Roman" pitchFamily="18" charset="0"/>
                <a:cs typeface="Tahoma" pitchFamily="34" charset="0"/>
              </a:rPr>
              <a:t> )</a:t>
            </a:r>
          </a:p>
          <a:p>
            <a:pPr eaLnBrk="0" hangingPunct="0"/>
            <a:r>
              <a:rPr lang="sr-Latn-CS" sz="2400" b="1" dirty="0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Рогови пулпе-</a:t>
            </a:r>
            <a:r>
              <a:rPr lang="sr-Latn-CS" sz="2000" b="1" dirty="0">
                <a:latin typeface="Times New Roman" pitchFamily="18" charset="0"/>
                <a:cs typeface="Tahoma" pitchFamily="34" charset="0"/>
              </a:rPr>
              <a:t> инцизалне и оклузалне елевације </a:t>
            </a:r>
            <a:br>
              <a:rPr lang="sr-Latn-CS" sz="2000" b="1" dirty="0">
                <a:latin typeface="Times New Roman" pitchFamily="18" charset="0"/>
                <a:cs typeface="Tahoma" pitchFamily="34" charset="0"/>
              </a:rPr>
            </a:br>
            <a:r>
              <a:rPr lang="sr-Cyrl-RS" sz="2000" b="1" dirty="0" smtClean="0">
                <a:latin typeface="Times New Roman" pitchFamily="18" charset="0"/>
                <a:cs typeface="Tahoma" pitchFamily="34" charset="0"/>
              </a:rPr>
              <a:t>коморе </a:t>
            </a:r>
            <a:r>
              <a:rPr lang="sr-Latn-CS" sz="2000" b="1" dirty="0" smtClean="0">
                <a:latin typeface="Times New Roman" pitchFamily="18" charset="0"/>
                <a:cs typeface="Tahoma" pitchFamily="34" charset="0"/>
              </a:rPr>
              <a:t>пулпе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</a:rPr>
              <a:t>; </a:t>
            </a:r>
            <a:r>
              <a:rPr lang="sr-Latn-CS" sz="2000" b="1" dirty="0">
                <a:latin typeface="Times New Roman" pitchFamily="18" charset="0"/>
                <a:cs typeface="Tahoma" pitchFamily="34" charset="0"/>
              </a:rPr>
              <a:t>Прате квржице ( </a:t>
            </a:r>
            <a:r>
              <a:rPr lang="sr-Latn-CS" altLang="en-US" sz="2000" b="1" dirty="0">
                <a:solidFill>
                  <a:srgbClr val="FF3300"/>
                </a:solidFill>
                <a:latin typeface="Times New Roman" pitchFamily="18" charset="0"/>
                <a:cs typeface="Tahoma" pitchFamily="34" charset="0"/>
              </a:rPr>
              <a:t>III</a:t>
            </a:r>
            <a:r>
              <a:rPr lang="sr-Latn-CS" sz="2000" b="1" dirty="0">
                <a:latin typeface="Times New Roman" pitchFamily="18" charset="0"/>
                <a:cs typeface="Tahoma" pitchFamily="34" charset="0"/>
              </a:rPr>
              <a:t>)</a:t>
            </a:r>
          </a:p>
          <a:p>
            <a:pPr eaLnBrk="0" hangingPunct="0"/>
            <a:r>
              <a:rPr lang="sr-Latn-CS" sz="2400" b="1" dirty="0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Апикални отвор-</a:t>
            </a:r>
            <a:r>
              <a:rPr lang="sr-Latn-CS" sz="2000" b="1" dirty="0">
                <a:latin typeface="Times New Roman" pitchFamily="18" charset="0"/>
                <a:cs typeface="Tahoma" pitchFamily="34" charset="0"/>
              </a:rPr>
              <a:t> сужени д</a:t>
            </a:r>
            <a:r>
              <a:rPr lang="en-GB" altLang="sr-Latn-CS" sz="2000" b="1" dirty="0">
                <a:latin typeface="Times New Roman" pitchFamily="18" charset="0"/>
                <a:cs typeface="Tahoma" pitchFamily="34" charset="0"/>
              </a:rPr>
              <a:t>e</a:t>
            </a:r>
            <a:r>
              <a:rPr lang="sr-Latn-CS" sz="2000" b="1" dirty="0">
                <a:latin typeface="Times New Roman" pitchFamily="18" charset="0"/>
                <a:cs typeface="Tahoma" pitchFamily="34" charset="0"/>
              </a:rPr>
              <a:t>о </a:t>
            </a:r>
            <a:r>
              <a:rPr lang="en-GB" altLang="en-US" sz="2000" b="1" dirty="0">
                <a:latin typeface="Times New Roman" pitchFamily="18" charset="0"/>
                <a:cs typeface="Tahoma" pitchFamily="34" charset="0"/>
              </a:rPr>
              <a:t>cavum </a:t>
            </a:r>
            <a:r>
              <a:rPr lang="en-GB" altLang="en-US" sz="2000" b="1" dirty="0" err="1">
                <a:latin typeface="Times New Roman" pitchFamily="18" charset="0"/>
                <a:cs typeface="Tahoma" pitchFamily="34" charset="0"/>
              </a:rPr>
              <a:t>dentis</a:t>
            </a:r>
            <a:r>
              <a:rPr lang="en-US" altLang="en-US" sz="2000" b="1" dirty="0">
                <a:latin typeface="Times New Roman" pitchFamily="18" charset="0"/>
                <a:cs typeface="Tahoma" pitchFamily="34" charset="0"/>
              </a:rPr>
              <a:t/>
            </a:r>
            <a:br>
              <a:rPr lang="en-US" altLang="en-US" sz="2000" b="1" dirty="0">
                <a:latin typeface="Times New Roman" pitchFamily="18" charset="0"/>
                <a:cs typeface="Tahoma" pitchFamily="34" charset="0"/>
              </a:rPr>
            </a:br>
            <a:r>
              <a:rPr lang="sr-Latn-CS" sz="2000" b="1" dirty="0">
                <a:latin typeface="Times New Roman" pitchFamily="18" charset="0"/>
                <a:cs typeface="Tahoma" pitchFamily="34" charset="0"/>
              </a:rPr>
              <a:t>у близини врха корена кроз који пролазе</a:t>
            </a:r>
            <a:br>
              <a:rPr lang="sr-Latn-CS" sz="2000" b="1" dirty="0">
                <a:latin typeface="Times New Roman" pitchFamily="18" charset="0"/>
                <a:cs typeface="Tahoma" pitchFamily="34" charset="0"/>
              </a:rPr>
            </a:br>
            <a:r>
              <a:rPr lang="sr-Latn-CS" sz="2000" b="1" dirty="0">
                <a:latin typeface="Times New Roman" pitchFamily="18" charset="0"/>
                <a:cs typeface="Tahoma" pitchFamily="34" charset="0"/>
              </a:rPr>
              <a:t>крвни судови и нерви ( </a:t>
            </a:r>
            <a:r>
              <a:rPr lang="sr-Latn-CS" altLang="en-US" sz="2000" b="1" dirty="0">
                <a:solidFill>
                  <a:srgbClr val="FF3300"/>
                </a:solidFill>
                <a:latin typeface="Times New Roman" pitchFamily="18" charset="0"/>
                <a:cs typeface="Tahoma" pitchFamily="34" charset="0"/>
              </a:rPr>
              <a:t>IV</a:t>
            </a:r>
            <a:r>
              <a:rPr lang="sr-Latn-CS" sz="2000" b="1" dirty="0">
                <a:latin typeface="Times New Roman" pitchFamily="18" charset="0"/>
                <a:cs typeface="Tahoma" pitchFamily="34" charset="0"/>
              </a:rPr>
              <a:t> )</a:t>
            </a:r>
          </a:p>
          <a:p>
            <a:pPr eaLnBrk="0" hangingPunct="0"/>
            <a:endParaRPr lang="sr-Latn-CS" altLang="en-US" sz="2000" b="1" dirty="0">
              <a:latin typeface="Times New Roman" pitchFamily="18" charset="0"/>
              <a:cs typeface="Tahoma" pitchFamily="34" charset="0"/>
            </a:endParaRPr>
          </a:p>
          <a:p>
            <a:pPr eaLnBrk="0" hangingPunct="0"/>
            <a:r>
              <a:rPr lang="en-US" altLang="sr-Latn-CS" sz="2000" b="1" dirty="0" err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  <a:sym typeface="Arial" pitchFamily="34" charset="0"/>
              </a:rPr>
              <a:t>Латерални</a:t>
            </a:r>
            <a:r>
              <a:rPr lang="en-US" altLang="sr-Latn-CS" sz="2000" b="1" dirty="0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  <a:sym typeface="Arial" pitchFamily="34" charset="0"/>
              </a:rPr>
              <a:t> (</a:t>
            </a:r>
            <a:r>
              <a:rPr lang="en-US" altLang="sr-Latn-CS" sz="2000" b="1" dirty="0" err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  <a:sym typeface="Arial" pitchFamily="34" charset="0"/>
              </a:rPr>
              <a:t>акцесорни</a:t>
            </a:r>
            <a:r>
              <a:rPr lang="en-US" altLang="sr-Latn-CS" sz="2000" b="1" dirty="0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sr-Latn-CS" sz="2000" b="1" dirty="0" err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  <a:sym typeface="Arial" pitchFamily="34" charset="0"/>
              </a:rPr>
              <a:t>канали</a:t>
            </a:r>
            <a:r>
              <a:rPr lang="en-US" altLang="sr-Latn-CS" sz="2000" b="1" dirty="0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  <a:sym typeface="Arial" pitchFamily="34" charset="0"/>
              </a:rPr>
              <a:t>) </a:t>
            </a:r>
            <a:r>
              <a:rPr lang="sr-Latn-CS" sz="2000" b="1" dirty="0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  <a:sym typeface="Arial" pitchFamily="34" charset="0"/>
              </a:rPr>
              <a:t>-</a:t>
            </a:r>
            <a:r>
              <a:rPr 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ситни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канали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који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се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пружају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бочно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, </a:t>
            </a:r>
            <a:b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</a:b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скоро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у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хоризонт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.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правцу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,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од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канала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корена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ка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суседном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периодонталном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b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</a:b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простору.Најчешће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се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налазе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у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апикалној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половини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корена</a:t>
            </a:r>
            <a:endParaRPr lang="en-US" altLang="sr-Latn-CS" sz="2000" b="1" dirty="0">
              <a:latin typeface="Times New Roman" pitchFamily="18" charset="0"/>
              <a:cs typeface="Tahoma" pitchFamily="34" charset="0"/>
              <a:sym typeface="Arial" pitchFamily="34" charset="0"/>
            </a:endParaRPr>
          </a:p>
          <a:p>
            <a:pPr eaLnBrk="0" hangingPunct="0"/>
            <a:r>
              <a:rPr lang="en-US" altLang="sr-Latn-CS" sz="2000" b="1" dirty="0" err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  <a:sym typeface="Arial" pitchFamily="34" charset="0"/>
              </a:rPr>
              <a:t>Помоћни</a:t>
            </a:r>
            <a:r>
              <a:rPr lang="en-US" altLang="sr-Latn-CS" sz="2000" b="1" dirty="0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  <a:sym typeface="Arial" pitchFamily="34" charset="0"/>
              </a:rPr>
              <a:t> (</a:t>
            </a:r>
            <a:r>
              <a:rPr lang="en-US" altLang="sr-Latn-CS" sz="2000" b="1" dirty="0" err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  <a:sym typeface="Arial" pitchFamily="34" charset="0"/>
              </a:rPr>
              <a:t>суплементарни</a:t>
            </a:r>
            <a:r>
              <a:rPr lang="en-US" altLang="sr-Latn-CS" sz="2000" b="1" dirty="0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sr-Latn-CS" sz="2000" b="1" dirty="0" err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  <a:sym typeface="Arial" pitchFamily="34" charset="0"/>
              </a:rPr>
              <a:t>канали</a:t>
            </a:r>
            <a:r>
              <a:rPr lang="en-US" altLang="sr-Latn-CS" sz="2000" b="1" dirty="0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  <a:sym typeface="Arial" pitchFamily="34" charset="0"/>
              </a:rPr>
              <a:t>) </a:t>
            </a:r>
            <a:r>
              <a:rPr lang="sr-Latn-CS" sz="2000" b="1" dirty="0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  <a:sym typeface="Arial" pitchFamily="34" charset="0"/>
              </a:rPr>
              <a:t>-</a:t>
            </a:r>
            <a:r>
              <a:rPr lang="en-US" altLang="en-U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прекобројни</a:t>
            </a:r>
            <a:r>
              <a:rPr lang="en-US" altLang="en-U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канали</a:t>
            </a:r>
            <a:r>
              <a:rPr lang="en-US" altLang="en-U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корена</a:t>
            </a:r>
            <a:r>
              <a:rPr lang="en-US" altLang="en-U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у </a:t>
            </a:r>
            <a:r>
              <a:rPr lang="en-US" altLang="en-U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односу</a:t>
            </a:r>
            <a:r>
              <a:rPr lang="en-US" altLang="en-U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br>
              <a:rPr lang="en-US" altLang="en-U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</a:br>
            <a:r>
              <a:rPr lang="en-US" altLang="en-U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на</a:t>
            </a:r>
            <a:r>
              <a:rPr lang="en-US" altLang="en-U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нормалан</a:t>
            </a:r>
            <a:r>
              <a:rPr lang="en-US" altLang="en-U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број</a:t>
            </a:r>
            <a:r>
              <a:rPr lang="en-US" altLang="en-U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канала</a:t>
            </a:r>
            <a:r>
              <a:rPr lang="en-US" altLang="en-U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у </a:t>
            </a:r>
            <a:r>
              <a:rPr lang="en-US" altLang="en-U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корену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.</a:t>
            </a:r>
          </a:p>
          <a:p>
            <a:pPr eaLnBrk="0" hangingPunct="0"/>
            <a:r>
              <a:rPr lang="en-US" altLang="sr-Latn-CS" sz="2000" b="1" dirty="0" err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  <a:sym typeface="Arial" pitchFamily="34" charset="0"/>
              </a:rPr>
              <a:t>Анастмозе</a:t>
            </a:r>
            <a:r>
              <a:rPr lang="en-US" altLang="sr-Latn-CS" sz="2000" b="1" dirty="0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sr-Latn-CS" sz="2000" b="1" dirty="0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  <a:sym typeface="Arial" pitchFamily="34" charset="0"/>
              </a:rPr>
              <a:t>-</a:t>
            </a:r>
            <a:r>
              <a:rPr 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додатне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гране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канала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корена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,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које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обично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хоризонтално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b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</a:b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повезују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пулпне</a:t>
            </a:r>
            <a:r>
              <a:rPr lang="en-US" altLang="sr-Latn-CS" sz="2000" b="1" dirty="0">
                <a:latin typeface="Times New Roman" pitchFamily="18" charset="0"/>
                <a:cs typeface="Tahoma" pitchFamily="34" charset="0"/>
                <a:sym typeface="Arial" pitchFamily="34" charset="0"/>
              </a:rPr>
              <a:t> </a:t>
            </a:r>
            <a:r>
              <a:rPr lang="en-US" altLang="sr-Latn-CS" sz="2000" b="1" dirty="0" err="1">
                <a:latin typeface="Times New Roman" pitchFamily="18" charset="0"/>
                <a:cs typeface="Tahoma" pitchFamily="34" charset="0"/>
                <a:sym typeface="Arial" pitchFamily="34" charset="0"/>
              </a:rPr>
              <a:t>канале</a:t>
            </a:r>
            <a:endParaRPr lang="sr-Latn-CS" altLang="en-US" sz="2000" b="1" dirty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57350" name="Text Box 11"/>
          <p:cNvSpPr txBox="1">
            <a:spLocks noChangeArrowheads="1"/>
          </p:cNvSpPr>
          <p:nvPr/>
        </p:nvSpPr>
        <p:spPr bwMode="auto">
          <a:xfrm>
            <a:off x="6084888" y="1700213"/>
            <a:ext cx="2809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>
                <a:solidFill>
                  <a:srgbClr val="FF3300"/>
                </a:solidFill>
                <a:latin typeface="Verdana" pitchFamily="34" charset="0"/>
                <a:cs typeface="Tahoma" pitchFamily="34" charset="0"/>
              </a:rPr>
              <a:t>I</a:t>
            </a:r>
            <a:endParaRPr lang="sr-Latn-CS" altLang="en-US">
              <a:solidFill>
                <a:srgbClr val="FF3300"/>
              </a:solidFill>
              <a:latin typeface="Verdana" pitchFamily="34" charset="0"/>
              <a:cs typeface="Tahoma" pitchFamily="34" charset="0"/>
            </a:endParaRPr>
          </a:p>
        </p:txBody>
      </p:sp>
      <p:sp>
        <p:nvSpPr>
          <p:cNvPr id="57351" name="Text Box 12"/>
          <p:cNvSpPr txBox="1">
            <a:spLocks noChangeArrowheads="1"/>
          </p:cNvSpPr>
          <p:nvPr/>
        </p:nvSpPr>
        <p:spPr bwMode="auto">
          <a:xfrm>
            <a:off x="7596188" y="2349500"/>
            <a:ext cx="377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sr-Latn-CS">
                <a:solidFill>
                  <a:srgbClr val="FF3300"/>
                </a:solidFill>
                <a:latin typeface="Verdana" pitchFamily="34" charset="0"/>
                <a:cs typeface="Tahoma" pitchFamily="34" charset="0"/>
              </a:rPr>
              <a:t>II</a:t>
            </a:r>
            <a:endParaRPr lang="sr-Latn-CS" altLang="en-US">
              <a:solidFill>
                <a:srgbClr val="FF3300"/>
              </a:solidFill>
              <a:latin typeface="Verdana" pitchFamily="34" charset="0"/>
              <a:cs typeface="Tahoma" pitchFamily="34" charset="0"/>
            </a:endParaRPr>
          </a:p>
        </p:txBody>
      </p:sp>
      <p:sp>
        <p:nvSpPr>
          <p:cNvPr id="57352" name="Line 14"/>
          <p:cNvSpPr>
            <a:spLocks noChangeShapeType="1"/>
          </p:cNvSpPr>
          <p:nvPr/>
        </p:nvSpPr>
        <p:spPr bwMode="auto">
          <a:xfrm flipV="1">
            <a:off x="6300788" y="1916113"/>
            <a:ext cx="6477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57353" name="Line 15"/>
          <p:cNvSpPr>
            <a:spLocks noChangeShapeType="1"/>
          </p:cNvSpPr>
          <p:nvPr/>
        </p:nvSpPr>
        <p:spPr bwMode="auto">
          <a:xfrm flipH="1">
            <a:off x="7380288" y="2708275"/>
            <a:ext cx="360362" cy="2159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57354" name="Line 16"/>
          <p:cNvSpPr>
            <a:spLocks noChangeShapeType="1"/>
          </p:cNvSpPr>
          <p:nvPr/>
        </p:nvSpPr>
        <p:spPr bwMode="auto">
          <a:xfrm flipH="1" flipV="1">
            <a:off x="7092950" y="3789363"/>
            <a:ext cx="431800" cy="2873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57355" name="Text Box 17"/>
          <p:cNvSpPr txBox="1">
            <a:spLocks noChangeArrowheads="1"/>
          </p:cNvSpPr>
          <p:nvPr/>
        </p:nvSpPr>
        <p:spPr bwMode="auto">
          <a:xfrm>
            <a:off x="7451725" y="4005263"/>
            <a:ext cx="4365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>
                <a:solidFill>
                  <a:srgbClr val="FF3300"/>
                </a:solidFill>
                <a:latin typeface="Verdana" pitchFamily="34" charset="0"/>
                <a:cs typeface="Tahoma" pitchFamily="34" charset="0"/>
              </a:rPr>
              <a:t>IV</a:t>
            </a:r>
            <a:endParaRPr lang="sr-Latn-CS" altLang="en-US">
              <a:solidFill>
                <a:srgbClr val="FF3300"/>
              </a:solidFill>
              <a:latin typeface="Verdana" pitchFamily="34" charset="0"/>
              <a:cs typeface="Tahoma" pitchFamily="34" charset="0"/>
            </a:endParaRPr>
          </a:p>
        </p:txBody>
      </p:sp>
      <p:sp>
        <p:nvSpPr>
          <p:cNvPr id="57356" name="Line 19"/>
          <p:cNvSpPr>
            <a:spLocks noChangeShapeType="1"/>
          </p:cNvSpPr>
          <p:nvPr/>
        </p:nvSpPr>
        <p:spPr bwMode="auto">
          <a:xfrm flipH="1">
            <a:off x="7596188" y="1412875"/>
            <a:ext cx="288925" cy="14446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57357" name="Text Box 20"/>
          <p:cNvSpPr txBox="1">
            <a:spLocks noChangeArrowheads="1"/>
          </p:cNvSpPr>
          <p:nvPr/>
        </p:nvSpPr>
        <p:spPr bwMode="auto">
          <a:xfrm>
            <a:off x="7864475" y="1139825"/>
            <a:ext cx="4746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>
                <a:solidFill>
                  <a:srgbClr val="FF3300"/>
                </a:solidFill>
                <a:latin typeface="Verdana" pitchFamily="34" charset="0"/>
                <a:cs typeface="Tahoma" pitchFamily="34" charset="0"/>
              </a:rPr>
              <a:t>III</a:t>
            </a:r>
            <a:endParaRPr lang="sr-Latn-CS" altLang="en-US">
              <a:solidFill>
                <a:srgbClr val="FF3300"/>
              </a:solidFill>
              <a:latin typeface="Verdan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2" cstate="print">
            <a:lum contrast="46000"/>
          </a:blip>
          <a:srcRect/>
          <a:stretch>
            <a:fillRect/>
          </a:stretch>
        </p:blipFill>
        <p:spPr bwMode="auto">
          <a:xfrm>
            <a:off x="6227763" y="765175"/>
            <a:ext cx="2081212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3643313"/>
            <a:ext cx="2116137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9" name="Rectangle 9"/>
          <p:cNvSpPr>
            <a:spLocks noChangeArrowheads="1"/>
          </p:cNvSpPr>
          <p:nvPr/>
        </p:nvSpPr>
        <p:spPr bwMode="auto">
          <a:xfrm>
            <a:off x="0" y="0"/>
            <a:ext cx="3571875" cy="7921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 anchorCtr="1"/>
          <a:lstStyle/>
          <a:p>
            <a:endParaRPr lang="sr-Latn-CS" sz="3200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r>
              <a:rPr lang="sr-Cyrl-CS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Пулпа зуба</a:t>
            </a:r>
            <a:r>
              <a:rPr lang="sr-Cyrl-CS"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58372" name="Line 10"/>
          <p:cNvSpPr>
            <a:spLocks noChangeShapeType="1"/>
          </p:cNvSpPr>
          <p:nvPr/>
        </p:nvSpPr>
        <p:spPr bwMode="auto">
          <a:xfrm>
            <a:off x="179388" y="765175"/>
            <a:ext cx="8713787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1213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713" y="3716338"/>
            <a:ext cx="360045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4" name="Line 14"/>
          <p:cNvSpPr>
            <a:spLocks noChangeShapeType="1"/>
          </p:cNvSpPr>
          <p:nvPr/>
        </p:nvSpPr>
        <p:spPr bwMode="auto">
          <a:xfrm>
            <a:off x="5724525" y="908050"/>
            <a:ext cx="1079500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58375" name="Text Box 15"/>
          <p:cNvSpPr txBox="1">
            <a:spLocks noChangeArrowheads="1"/>
          </p:cNvSpPr>
          <p:nvPr/>
        </p:nvSpPr>
        <p:spPr bwMode="auto">
          <a:xfrm>
            <a:off x="4284663" y="765175"/>
            <a:ext cx="923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>
                <a:latin typeface="Verdana" pitchFamily="34" charset="0"/>
                <a:cs typeface="Tahoma" pitchFamily="34" charset="0"/>
              </a:rPr>
              <a:t>дентин</a:t>
            </a:r>
          </a:p>
        </p:txBody>
      </p:sp>
      <p:sp>
        <p:nvSpPr>
          <p:cNvPr id="51216" name="Line 16"/>
          <p:cNvSpPr>
            <a:spLocks noChangeShapeType="1"/>
          </p:cNvSpPr>
          <p:nvPr/>
        </p:nvSpPr>
        <p:spPr bwMode="auto">
          <a:xfrm>
            <a:off x="5724525" y="1628775"/>
            <a:ext cx="1008063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58377" name="Text Box 17"/>
          <p:cNvSpPr txBox="1">
            <a:spLocks noChangeArrowheads="1"/>
          </p:cNvSpPr>
          <p:nvPr/>
        </p:nvSpPr>
        <p:spPr bwMode="auto">
          <a:xfrm>
            <a:off x="4335463" y="1355725"/>
            <a:ext cx="93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>
                <a:latin typeface="Verdana" pitchFamily="34" charset="0"/>
                <a:cs typeface="Tahoma" pitchFamily="34" charset="0"/>
              </a:rPr>
              <a:t>цемент</a:t>
            </a:r>
          </a:p>
        </p:txBody>
      </p:sp>
      <p:sp>
        <p:nvSpPr>
          <p:cNvPr id="58378" name="Rectangle 18"/>
          <p:cNvSpPr>
            <a:spLocks noChangeArrowheads="1"/>
          </p:cNvSpPr>
          <p:nvPr/>
        </p:nvSpPr>
        <p:spPr bwMode="auto">
          <a:xfrm>
            <a:off x="250825" y="2276475"/>
            <a:ext cx="58324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sr-Cyrl-CS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Апикални отвор-</a:t>
            </a:r>
            <a:r>
              <a:rPr lang="sr-Cyrl-CS" b="1">
                <a:latin typeface="Times New Roman" pitchFamily="18" charset="0"/>
                <a:cs typeface="Tahoma" pitchFamily="34" charset="0"/>
              </a:rPr>
              <a:t> сужени дио </a:t>
            </a:r>
            <a:r>
              <a:rPr lang="sr-Latn-CS" b="1">
                <a:latin typeface="Times New Roman" pitchFamily="18" charset="0"/>
                <a:cs typeface="Tahoma" pitchFamily="34" charset="0"/>
              </a:rPr>
              <a:t>cavuma pulpe </a:t>
            </a:r>
            <a:r>
              <a:rPr lang="en-US" altLang="sr-Latn-CS" b="1">
                <a:latin typeface="Times New Roman" pitchFamily="18" charset="0"/>
                <a:cs typeface="Tahoma" pitchFamily="34" charset="0"/>
              </a:rPr>
              <a:t>у </a:t>
            </a:r>
            <a:r>
              <a:rPr lang="sr-Cyrl-CS" b="1">
                <a:latin typeface="Times New Roman" pitchFamily="18" charset="0"/>
                <a:cs typeface="Tahoma" pitchFamily="34" charset="0"/>
              </a:rPr>
              <a:t>близини</a:t>
            </a:r>
          </a:p>
          <a:p>
            <a:pPr eaLnBrk="0" hangingPunct="0"/>
            <a:r>
              <a:rPr lang="sr-Cyrl-CS" b="1">
                <a:latin typeface="Times New Roman" pitchFamily="18" charset="0"/>
                <a:cs typeface="Tahoma" pitchFamily="34" charset="0"/>
              </a:rPr>
              <a:t>врха корена кроз који пролазе крвни судови и нерви </a:t>
            </a:r>
            <a:r>
              <a:rPr lang="sr-Cyrl-CS" b="1">
                <a:solidFill>
                  <a:srgbClr val="FF3300"/>
                </a:solidFill>
                <a:latin typeface="Times New Roman" pitchFamily="18" charset="0"/>
                <a:cs typeface="Tahoma" pitchFamily="34" charset="0"/>
              </a:rPr>
              <a:t>1</a:t>
            </a:r>
          </a:p>
          <a:p>
            <a:pPr eaLnBrk="0" hangingPunct="0"/>
            <a:r>
              <a:rPr lang="sr-Cyrl-CS" b="1">
                <a:latin typeface="Times New Roman" pitchFamily="18" charset="0"/>
                <a:cs typeface="Tahoma" pitchFamily="34" charset="0"/>
              </a:rPr>
              <a:t>( делта систем завршетака пулпног канала)</a:t>
            </a:r>
          </a:p>
        </p:txBody>
      </p:sp>
      <p:sp>
        <p:nvSpPr>
          <p:cNvPr id="51220" name="Text Box 20"/>
          <p:cNvSpPr txBox="1">
            <a:spLocks noChangeArrowheads="1"/>
          </p:cNvSpPr>
          <p:nvPr/>
        </p:nvSpPr>
        <p:spPr bwMode="auto">
          <a:xfrm>
            <a:off x="6372225" y="5516563"/>
            <a:ext cx="4429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3200">
                <a:solidFill>
                  <a:srgbClr val="FF3300"/>
                </a:solidFill>
                <a:latin typeface="Verdana" pitchFamily="34" charset="0"/>
                <a:cs typeface="Tahoma" pitchFamily="34" charset="0"/>
              </a:rPr>
              <a:t>1</a:t>
            </a:r>
            <a:endParaRPr lang="sr-Latn-CS" altLang="en-US" sz="3200">
              <a:solidFill>
                <a:srgbClr val="FF3300"/>
              </a:solidFill>
              <a:latin typeface="Verdan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2" cstate="print">
            <a:lum contrast="36000"/>
          </a:blip>
          <a:srcRect/>
          <a:stretch>
            <a:fillRect/>
          </a:stretch>
        </p:blipFill>
        <p:spPr bwMode="auto">
          <a:xfrm>
            <a:off x="2339975" y="1700213"/>
            <a:ext cx="3889375" cy="361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4" name="Rectangle 7"/>
          <p:cNvSpPr>
            <a:spLocks noChangeArrowheads="1"/>
          </p:cNvSpPr>
          <p:nvPr/>
        </p:nvSpPr>
        <p:spPr bwMode="auto">
          <a:xfrm>
            <a:off x="755650" y="836613"/>
            <a:ext cx="82089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sr-Cyrl-CS" sz="20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Рогови пулпе-</a:t>
            </a:r>
            <a:r>
              <a:rPr lang="sr-Cyrl-CS" sz="2000" b="1">
                <a:latin typeface="Times New Roman" pitchFamily="18" charset="0"/>
                <a:cs typeface="Tahoma" pitchFamily="34" charset="0"/>
              </a:rPr>
              <a:t> инцизалне и оклузалне елевације пулпе прате квржице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0825" y="0"/>
            <a:ext cx="5195888" cy="792163"/>
          </a:xfrm>
        </p:spPr>
        <p:txBody>
          <a:bodyPr anchor="ctr"/>
          <a:lstStyle/>
          <a:p>
            <a:pPr eaLnBrk="1" hangingPunct="1"/>
            <a:r>
              <a:rPr lang="sr-Cyrl-CS" sz="320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Физиологија пулпе</a:t>
            </a:r>
            <a:r>
              <a:rPr lang="sr-Cyrl-CS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60418" name="Line 4"/>
          <p:cNvSpPr>
            <a:spLocks noChangeShapeType="1"/>
          </p:cNvSpPr>
          <p:nvPr/>
        </p:nvSpPr>
        <p:spPr bwMode="auto">
          <a:xfrm>
            <a:off x="250825" y="836613"/>
            <a:ext cx="8569325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60419" name="Text Box 5"/>
          <p:cNvSpPr txBox="1">
            <a:spLocks noChangeArrowheads="1"/>
          </p:cNvSpPr>
          <p:nvPr/>
        </p:nvSpPr>
        <p:spPr bwMode="auto">
          <a:xfrm>
            <a:off x="879475" y="17160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sr-Latn-BA">
              <a:latin typeface="Verdana" pitchFamily="34" charset="0"/>
              <a:cs typeface="Tahoma" pitchFamily="34" charset="0"/>
            </a:endParaRPr>
          </a:p>
        </p:txBody>
      </p:sp>
      <p:sp>
        <p:nvSpPr>
          <p:cNvPr id="60420" name="Text Box 15"/>
          <p:cNvSpPr txBox="1">
            <a:spLocks noChangeArrowheads="1"/>
          </p:cNvSpPr>
          <p:nvPr/>
        </p:nvSpPr>
        <p:spPr bwMode="auto">
          <a:xfrm>
            <a:off x="323850" y="1123950"/>
            <a:ext cx="716915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20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Дентиногена-</a:t>
            </a:r>
            <a:r>
              <a:rPr lang="sr-Cyrl-CS" sz="2000" b="1">
                <a:latin typeface="Times New Roman" pitchFamily="18" charset="0"/>
                <a:cs typeface="Tahoma" pitchFamily="34" charset="0"/>
              </a:rPr>
              <a:t> одонтобласти ћелије које се диференцирају из </a:t>
            </a:r>
            <a:br>
              <a:rPr lang="sr-Cyrl-CS" sz="2000" b="1">
                <a:latin typeface="Times New Roman" pitchFamily="18" charset="0"/>
                <a:cs typeface="Tahoma" pitchFamily="34" charset="0"/>
              </a:rPr>
            </a:br>
            <a:r>
              <a:rPr lang="sr-Cyrl-CS" sz="2000" b="1">
                <a:latin typeface="Times New Roman" pitchFamily="18" charset="0"/>
                <a:cs typeface="Tahoma" pitchFamily="34" charset="0"/>
              </a:rPr>
              <a:t>периферног дела пулпе стврају примарни дентин</a:t>
            </a:r>
          </a:p>
          <a:p>
            <a:pPr eaLnBrk="0" hangingPunct="0"/>
            <a:endParaRPr lang="sr-Cyrl-CS" sz="2000" b="1">
              <a:latin typeface="Times New Roman" pitchFamily="18" charset="0"/>
              <a:cs typeface="Tahoma" pitchFamily="34" charset="0"/>
            </a:endParaRPr>
          </a:p>
          <a:p>
            <a:pPr eaLnBrk="0" hangingPunct="0"/>
            <a:r>
              <a:rPr lang="sr-Cyrl-CS" sz="20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Нутритивна-</a:t>
            </a:r>
            <a:r>
              <a:rPr lang="sr-Cyrl-CS" sz="2000" b="1">
                <a:latin typeface="Times New Roman" pitchFamily="18" charset="0"/>
                <a:cs typeface="Tahoma" pitchFamily="34" charset="0"/>
              </a:rPr>
              <a:t> присуство крвних и ли</a:t>
            </a:r>
            <a:r>
              <a:rPr lang="en-US" altLang="sr-Cyrl-CS" sz="2000" b="1">
                <a:latin typeface="Times New Roman" pitchFamily="18" charset="0"/>
                <a:cs typeface="Tahoma" pitchFamily="34" charset="0"/>
              </a:rPr>
              <a:t>м</a:t>
            </a:r>
            <a:r>
              <a:rPr lang="sr-Cyrl-CS" sz="2000" b="1">
                <a:latin typeface="Times New Roman" pitchFamily="18" charset="0"/>
                <a:cs typeface="Tahoma" pitchFamily="34" charset="0"/>
              </a:rPr>
              <a:t>фних судова</a:t>
            </a:r>
          </a:p>
          <a:p>
            <a:pPr eaLnBrk="0" hangingPunct="0"/>
            <a:endParaRPr lang="sr-Cyrl-CS" sz="2000" b="1">
              <a:latin typeface="Times New Roman" pitchFamily="18" charset="0"/>
              <a:cs typeface="Tahoma" pitchFamily="34" charset="0"/>
            </a:endParaRPr>
          </a:p>
          <a:p>
            <a:pPr eaLnBrk="0" hangingPunct="0"/>
            <a:r>
              <a:rPr lang="sr-Cyrl-CS" sz="20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Неуросензорна</a:t>
            </a:r>
            <a:r>
              <a:rPr lang="sr-Cyrl-CS" sz="2000" b="1">
                <a:latin typeface="Times New Roman" pitchFamily="18" charset="0"/>
                <a:cs typeface="Tahoma" pitchFamily="34" charset="0"/>
              </a:rPr>
              <a:t>- вазомоторна и сензитивна влакна </a:t>
            </a:r>
          </a:p>
          <a:p>
            <a:pPr eaLnBrk="0" hangingPunct="0"/>
            <a:endParaRPr lang="sr-Cyrl-CS" sz="2000" b="1">
              <a:latin typeface="Times New Roman" pitchFamily="18" charset="0"/>
              <a:cs typeface="Tahoma" pitchFamily="34" charset="0"/>
            </a:endParaRPr>
          </a:p>
          <a:p>
            <a:pPr eaLnBrk="0" hangingPunct="0"/>
            <a:r>
              <a:rPr lang="sr-Cyrl-CS" sz="20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Одбрамбена</a:t>
            </a:r>
            <a:r>
              <a:rPr lang="sr-Cyrl-CS" sz="2000" b="1">
                <a:latin typeface="Times New Roman" pitchFamily="18" charset="0"/>
                <a:cs typeface="Tahoma" pitchFamily="34" charset="0"/>
              </a:rPr>
              <a:t>- одговор пулпе на надражаје</a:t>
            </a:r>
          </a:p>
          <a:p>
            <a:pPr eaLnBrk="0" hangingPunct="0"/>
            <a:r>
              <a:rPr lang="sr-Cyrl-CS" sz="2000" b="1">
                <a:latin typeface="Times New Roman" pitchFamily="18" charset="0"/>
                <a:cs typeface="Tahoma" pitchFamily="34" charset="0"/>
              </a:rPr>
              <a:t>( стварање секундарног дентина) </a:t>
            </a:r>
          </a:p>
        </p:txBody>
      </p:sp>
      <p:pic>
        <p:nvPicPr>
          <p:cNvPr id="70672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2997200"/>
            <a:ext cx="2593975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2" name="Text Box 17"/>
          <p:cNvSpPr txBox="1">
            <a:spLocks noChangeArrowheads="1"/>
          </p:cNvSpPr>
          <p:nvPr/>
        </p:nvSpPr>
        <p:spPr bwMode="auto">
          <a:xfrm>
            <a:off x="323850" y="4365625"/>
            <a:ext cx="3413125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buFont typeface="Arial" pitchFamily="34" charset="0"/>
              <a:buAutoNum type="arabicPeriod"/>
            </a:pPr>
            <a:r>
              <a:rPr lang="sr-Latn-CS" sz="2000" b="1">
                <a:latin typeface="Times New Roman" pitchFamily="18" charset="0"/>
                <a:cs typeface="Tahoma" pitchFamily="34" charset="0"/>
              </a:rPr>
              <a:t>Arterija alveoralis inferior</a:t>
            </a:r>
          </a:p>
          <a:p>
            <a:pPr marL="342900" indent="-342900" eaLnBrk="0" hangingPunct="0">
              <a:buFont typeface="Arial" pitchFamily="34" charset="0"/>
              <a:buAutoNum type="arabicPeriod"/>
            </a:pPr>
            <a:r>
              <a:rPr lang="sr-Latn-CS" sz="2000" b="1">
                <a:latin typeface="Times New Roman" pitchFamily="18" charset="0"/>
                <a:cs typeface="Tahoma" pitchFamily="34" charset="0"/>
              </a:rPr>
              <a:t>Ramus dentalis</a:t>
            </a:r>
          </a:p>
          <a:p>
            <a:pPr marL="342900" indent="-342900" eaLnBrk="0" hangingPunct="0">
              <a:buFont typeface="Arial" pitchFamily="34" charset="0"/>
              <a:buAutoNum type="arabicPeriod"/>
            </a:pPr>
            <a:r>
              <a:rPr lang="sr-Cyrl-CS" sz="2000" b="1">
                <a:latin typeface="Times New Roman" pitchFamily="18" charset="0"/>
                <a:cs typeface="Tahoma" pitchFamily="34" charset="0"/>
              </a:rPr>
              <a:t>Пулпарне гране</a:t>
            </a:r>
            <a:endParaRPr lang="sr-Latn-CS" sz="2000" b="1">
              <a:latin typeface="Times New Roman" pitchFamily="18" charset="0"/>
              <a:cs typeface="Tahoma" pitchFamily="34" charset="0"/>
            </a:endParaRPr>
          </a:p>
          <a:p>
            <a:pPr marL="342900" indent="-342900" eaLnBrk="0" hangingPunct="0">
              <a:buFont typeface="Arial" pitchFamily="34" charset="0"/>
              <a:buAutoNum type="arabicPeriod"/>
            </a:pPr>
            <a:r>
              <a:rPr lang="sr-Latn-CS" sz="2000" b="1">
                <a:latin typeface="Times New Roman" pitchFamily="18" charset="0"/>
                <a:cs typeface="Tahoma" pitchFamily="34" charset="0"/>
              </a:rPr>
              <a:t>Arteriola periodontalis</a:t>
            </a:r>
          </a:p>
          <a:p>
            <a:pPr marL="342900" indent="-342900" eaLnBrk="0" hangingPunct="0">
              <a:buFont typeface="Arial" pitchFamily="34" charset="0"/>
              <a:buAutoNum type="arabicPeriod"/>
            </a:pPr>
            <a:r>
              <a:rPr lang="sr-Latn-CS" sz="2000" b="1">
                <a:latin typeface="Times New Roman" pitchFamily="18" charset="0"/>
                <a:cs typeface="Tahoma" pitchFamily="34" charset="0"/>
              </a:rPr>
              <a:t>Arteriola interalveolaris</a:t>
            </a:r>
          </a:p>
          <a:p>
            <a:pPr marL="342900" indent="-342900" eaLnBrk="0" hangingPunct="0">
              <a:buFont typeface="Arial" pitchFamily="34" charset="0"/>
              <a:buAutoNum type="arabicPeriod"/>
            </a:pPr>
            <a:endParaRPr lang="sr-Latn-CS" sz="2000" b="1">
              <a:latin typeface="Times New Roman" pitchFamily="18" charset="0"/>
              <a:cs typeface="Tahoma" pitchFamily="34" charset="0"/>
            </a:endParaRPr>
          </a:p>
          <a:p>
            <a:pPr marL="342900" indent="-342900" eaLnBrk="0" hangingPunct="0">
              <a:buFont typeface="Arial" pitchFamily="34" charset="0"/>
              <a:buAutoNum type="arabicPeriod"/>
            </a:pPr>
            <a:endParaRPr lang="sr-Latn-CS" altLang="en-US">
              <a:latin typeface="Verdan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70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Line 4"/>
          <p:cNvSpPr>
            <a:spLocks noChangeShapeType="1"/>
          </p:cNvSpPr>
          <p:nvPr/>
        </p:nvSpPr>
        <p:spPr bwMode="auto">
          <a:xfrm>
            <a:off x="250825" y="836613"/>
            <a:ext cx="8569325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61442" name="Text Box 5"/>
          <p:cNvSpPr txBox="1">
            <a:spLocks noChangeArrowheads="1"/>
          </p:cNvSpPr>
          <p:nvPr/>
        </p:nvSpPr>
        <p:spPr bwMode="auto">
          <a:xfrm>
            <a:off x="879475" y="17160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sr-Latn-BA">
              <a:latin typeface="Verdana" pitchFamily="34" charset="0"/>
              <a:cs typeface="Tahoma" pitchFamily="34" charset="0"/>
            </a:endParaRPr>
          </a:p>
        </p:txBody>
      </p:sp>
      <p:sp>
        <p:nvSpPr>
          <p:cNvPr id="61443" name="Text Box 15"/>
          <p:cNvSpPr txBox="1">
            <a:spLocks noChangeArrowheads="1"/>
          </p:cNvSpPr>
          <p:nvPr/>
        </p:nvSpPr>
        <p:spPr bwMode="auto">
          <a:xfrm>
            <a:off x="323850" y="622300"/>
            <a:ext cx="878205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altLang="sr-Latn-CS" sz="20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1. Ko</a:t>
            </a:r>
            <a:r>
              <a:rPr lang="en-US" altLang="en-GB" sz="20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нтура </a:t>
            </a:r>
            <a:r>
              <a:rPr lang="en-GB" altLang="en-GB" sz="20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cavum dentis </a:t>
            </a:r>
            <a:r>
              <a:rPr lang="en-US" altLang="en-GB" sz="20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обично је аналогна са спољашњом контуром зуба.</a:t>
            </a:r>
          </a:p>
          <a:p>
            <a:pPr eaLnBrk="0" hangingPunct="0"/>
            <a:r>
              <a:rPr lang="en-US" altLang="en-GB" sz="20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    - општи облик круне је од посебног значаја, јер рефлектује могућ облик </a:t>
            </a:r>
          </a:p>
          <a:p>
            <a:pPr eaLnBrk="0" hangingPunct="0"/>
            <a:r>
              <a:rPr lang="en-US" altLang="en-GB" sz="2000" b="1">
                <a:solidFill>
                  <a:schemeClr val="folHlink"/>
                </a:solidFill>
                <a:latin typeface="Times New Roman" pitchFamily="18" charset="0"/>
                <a:cs typeface="Tahoma" pitchFamily="34" charset="0"/>
              </a:rPr>
              <a:t>      пулпе</a:t>
            </a:r>
            <a:r>
              <a:rPr lang="sr-Latn-CS" sz="2000" b="1">
                <a:latin typeface="Times New Roman" pitchFamily="18" charset="0"/>
                <a:cs typeface="Tahoma" pitchFamily="34" charset="0"/>
              </a:rPr>
              <a:t> </a:t>
            </a:r>
          </a:p>
          <a:p>
            <a:pPr eaLnBrk="0" hangingPunct="0"/>
            <a:r>
              <a:rPr lang="en-US" altLang="en-US" sz="2000" b="1">
                <a:latin typeface="Times New Roman" pitchFamily="18" charset="0"/>
                <a:cs typeface="Tahoma" pitchFamily="34" charset="0"/>
              </a:rPr>
              <a:t>    - код секутића и очњака највећа ширина лабијалне и оралне површине </a:t>
            </a:r>
          </a:p>
          <a:p>
            <a:pPr eaLnBrk="0" hangingPunct="0"/>
            <a:r>
              <a:rPr lang="en-US" altLang="en-US" sz="2000" b="1">
                <a:latin typeface="Times New Roman" pitchFamily="18" charset="0"/>
                <a:cs typeface="Tahoma" pitchFamily="34" charset="0"/>
              </a:rPr>
              <a:t>      је у инцизалном делу; пулпна комора је такође најшира у пределу </a:t>
            </a:r>
          </a:p>
          <a:p>
            <a:pPr eaLnBrk="0" hangingPunct="0"/>
            <a:r>
              <a:rPr lang="en-US" altLang="en-US" sz="2000" b="1">
                <a:latin typeface="Times New Roman" pitchFamily="18" charset="0"/>
                <a:cs typeface="Tahoma" pitchFamily="34" charset="0"/>
              </a:rPr>
              <a:t>      сечивног гребена;</a:t>
            </a:r>
          </a:p>
          <a:p>
            <a:pPr eaLnBrk="0" hangingPunct="0"/>
            <a:r>
              <a:rPr lang="en-US" altLang="en-US" sz="2000" b="1">
                <a:latin typeface="Times New Roman" pitchFamily="18" charset="0"/>
                <a:cs typeface="Tahoma" pitchFamily="34" charset="0"/>
              </a:rPr>
              <a:t>      са проксималног аспекта, комора пулпе је сужена према инцизално, </a:t>
            </a:r>
          </a:p>
          <a:p>
            <a:pPr eaLnBrk="0" hangingPunct="0"/>
            <a:r>
              <a:rPr lang="en-US" altLang="en-US" sz="2000" b="1">
                <a:latin typeface="Times New Roman" pitchFamily="18" charset="0"/>
                <a:cs typeface="Tahoma" pitchFamily="34" charset="0"/>
              </a:rPr>
              <a:t>      а најшира у цервикалном делу</a:t>
            </a:r>
          </a:p>
          <a:p>
            <a:pPr eaLnBrk="0" hangingPunct="0"/>
            <a:endParaRPr lang="en-US" altLang="en-US" sz="2000" b="1">
              <a:latin typeface="Times New Roman" pitchFamily="18" charset="0"/>
              <a:cs typeface="Tahoma" pitchFamily="34" charset="0"/>
            </a:endParaRPr>
          </a:p>
          <a:p>
            <a:pPr eaLnBrk="0" hangingPunct="0"/>
            <a:r>
              <a:rPr lang="en-US" altLang="en-US" sz="2000" b="1">
                <a:latin typeface="Times New Roman" pitchFamily="18" charset="0"/>
                <a:cs typeface="Tahoma" pitchFamily="34" charset="0"/>
              </a:rPr>
              <a:t>2.  Код вишекорених зуба постоји бар </a:t>
            </a:r>
          </a:p>
          <a:p>
            <a:pPr eaLnBrk="0" hangingPunct="0"/>
            <a:r>
              <a:rPr lang="en-US" altLang="en-US" sz="2000" b="1">
                <a:latin typeface="Times New Roman" pitchFamily="18" charset="0"/>
                <a:cs typeface="Tahoma" pitchFamily="34" charset="0"/>
              </a:rPr>
              <a:t>    један канал корена у свакој коренској грани</a:t>
            </a:r>
          </a:p>
          <a:p>
            <a:pPr eaLnBrk="0" hangingPunct="0"/>
            <a:r>
              <a:rPr lang="en-US" altLang="en-US" sz="2000" b="1">
                <a:latin typeface="Times New Roman" pitchFamily="18" charset="0"/>
                <a:cs typeface="Tahoma" pitchFamily="34" charset="0"/>
              </a:rPr>
              <a:t>     - Корен зуба са округлом контуром на хоризонт.</a:t>
            </a:r>
          </a:p>
          <a:p>
            <a:pPr eaLnBrk="0" hangingPunct="0"/>
            <a:r>
              <a:rPr lang="en-US" altLang="en-US" sz="2000" b="1">
                <a:latin typeface="Times New Roman" pitchFamily="18" charset="0"/>
                <a:cs typeface="Tahoma" pitchFamily="34" charset="0"/>
              </a:rPr>
              <a:t>       пресеку, обично има један канал, док корен са</a:t>
            </a:r>
          </a:p>
          <a:p>
            <a:pPr eaLnBrk="0" hangingPunct="0"/>
            <a:r>
              <a:rPr lang="en-US" altLang="en-US" sz="2000" b="1">
                <a:latin typeface="Times New Roman" pitchFamily="18" charset="0"/>
                <a:cs typeface="Tahoma" pitchFamily="34" charset="0"/>
              </a:rPr>
              <a:t>       овалном или издуженом контуром на хоризонт.</a:t>
            </a:r>
          </a:p>
          <a:p>
            <a:pPr eaLnBrk="0" hangingPunct="0"/>
            <a:r>
              <a:rPr lang="en-US" altLang="en-US" sz="2000" b="1">
                <a:latin typeface="Times New Roman" pitchFamily="18" charset="0"/>
                <a:cs typeface="Tahoma" pitchFamily="34" charset="0"/>
              </a:rPr>
              <a:t>       пресеку може садржати више од једног канала </a:t>
            </a:r>
          </a:p>
          <a:p>
            <a:pPr eaLnBrk="0" hangingPunct="0"/>
            <a:r>
              <a:rPr lang="en-US" altLang="en-US" sz="2000" b="1">
                <a:latin typeface="Times New Roman" pitchFamily="18" charset="0"/>
                <a:cs typeface="Tahoma" pitchFamily="34" charset="0"/>
              </a:rPr>
              <a:t>       пулпе.</a:t>
            </a:r>
          </a:p>
        </p:txBody>
      </p:sp>
      <p:pic>
        <p:nvPicPr>
          <p:cNvPr id="70672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2075" y="3284538"/>
            <a:ext cx="2593975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70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0" y="642938"/>
            <a:ext cx="91440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Book Antiqua" pitchFamily="18" charset="0"/>
              </a:rPr>
              <a:t>      </a:t>
            </a:r>
            <a:r>
              <a:rPr lang="en-US" altLang="zh-CN" sz="2400" b="1">
                <a:latin typeface="Book Antiqua" pitchFamily="18" charset="0"/>
              </a:rPr>
              <a:t>С</a:t>
            </a:r>
            <a:r>
              <a:rPr lang="sr-Cyrl-CS" altLang="en-US" sz="2000" b="1" u="sng">
                <a:latin typeface="Book Antiqua" pitchFamily="18" charset="0"/>
              </a:rPr>
              <a:t>астав</a:t>
            </a:r>
            <a:r>
              <a:rPr lang="zh-CN" altLang="en-US" sz="2000" b="1" u="sng">
                <a:latin typeface="Book Antiqua" pitchFamily="18" charset="0"/>
              </a:rPr>
              <a:t> </a:t>
            </a:r>
            <a:r>
              <a:rPr lang="sr-Cyrl-CS" altLang="en-US" sz="2000" b="1" u="sng">
                <a:latin typeface="Book Antiqua" pitchFamily="18" charset="0"/>
              </a:rPr>
              <a:t>зуба</a:t>
            </a:r>
            <a:endParaRPr lang="zh-CN" altLang="en-US" sz="2000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>      1) </a:t>
            </a:r>
            <a:r>
              <a:rPr lang="sr-Cyrl-CS" altLang="en-US" sz="2000">
                <a:latin typeface="Book Antiqua" pitchFamily="18" charset="0"/>
              </a:rPr>
              <a:t>спољашњи</a:t>
            </a:r>
            <a:r>
              <a:rPr lang="zh-CN" altLang="en-US" sz="2000">
                <a:latin typeface="Book Antiqua" pitchFamily="18" charset="0"/>
              </a:rPr>
              <a:t>, </a:t>
            </a:r>
            <a:r>
              <a:rPr lang="sr-Cyrl-CS" altLang="en-US" sz="2000">
                <a:latin typeface="Book Antiqua" pitchFamily="18" charset="0"/>
              </a:rPr>
              <a:t>чврсти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део</a:t>
            </a:r>
            <a:r>
              <a:rPr lang="zh-CN" altLang="en-US" sz="2000">
                <a:latin typeface="Book Antiqua" pitchFamily="18" charset="0"/>
              </a:rPr>
              <a:t/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    </a:t>
            </a:r>
            <a:r>
              <a:rPr lang="sr-Cyrl-CS" altLang="en-US" sz="2000">
                <a:latin typeface="Book Antiqua" pitchFamily="18" charset="0"/>
              </a:rPr>
              <a:t>а</a:t>
            </a:r>
            <a:r>
              <a:rPr lang="zh-CN" altLang="en-US" sz="2000">
                <a:latin typeface="Book Antiqua" pitchFamily="18" charset="0"/>
              </a:rPr>
              <a:t>) </a:t>
            </a:r>
            <a:r>
              <a:rPr lang="sr-Cyrl-CS" altLang="en-US" sz="2000">
                <a:latin typeface="Book Antiqua" pitchFamily="18" charset="0"/>
              </a:rPr>
              <a:t>слоновача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или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дентин</a:t>
            </a:r>
            <a:r>
              <a:rPr lang="zh-CN" altLang="en-US" sz="2000">
                <a:latin typeface="Book Antiqua" pitchFamily="18" charset="0"/>
              </a:rPr>
              <a:t> (dentinum)</a:t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    </a:t>
            </a:r>
            <a:r>
              <a:rPr lang="sr-Cyrl-CS" altLang="en-US" sz="2000">
                <a:latin typeface="Book Antiqua" pitchFamily="18" charset="0"/>
              </a:rPr>
              <a:t>б</a:t>
            </a:r>
            <a:r>
              <a:rPr lang="zh-CN" altLang="en-US" sz="2000">
                <a:latin typeface="Book Antiqua" pitchFamily="18" charset="0"/>
              </a:rPr>
              <a:t>) </a:t>
            </a:r>
            <a:r>
              <a:rPr lang="sr-Cyrl-CS" altLang="en-US" sz="2000">
                <a:latin typeface="Book Antiqua" pitchFamily="18" charset="0"/>
              </a:rPr>
              <a:t>глеђ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или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емајл</a:t>
            </a:r>
            <a:r>
              <a:rPr lang="zh-CN" altLang="en-US" sz="2000">
                <a:latin typeface="Book Antiqua" pitchFamily="18" charset="0"/>
              </a:rPr>
              <a:t> (enamelum)</a:t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    </a:t>
            </a:r>
            <a:r>
              <a:rPr lang="sr-Cyrl-CS" altLang="en-US" sz="2000">
                <a:latin typeface="Book Antiqua" pitchFamily="18" charset="0"/>
              </a:rPr>
              <a:t>ц</a:t>
            </a:r>
            <a:r>
              <a:rPr lang="zh-CN" altLang="en-US" sz="2000">
                <a:latin typeface="Book Antiqua" pitchFamily="18" charset="0"/>
              </a:rPr>
              <a:t>) </a:t>
            </a:r>
            <a:r>
              <a:rPr lang="sr-Cyrl-CS" altLang="en-US" sz="2000">
                <a:latin typeface="Book Antiqua" pitchFamily="18" charset="0"/>
              </a:rPr>
              <a:t>цемент</a:t>
            </a:r>
            <a:r>
              <a:rPr lang="zh-CN" altLang="en-US" sz="2000">
                <a:latin typeface="Book Antiqua" pitchFamily="18" charset="0"/>
              </a:rPr>
              <a:t> (cementum)</a:t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2) </a:t>
            </a:r>
            <a:r>
              <a:rPr lang="sr-Cyrl-CS" altLang="en-US" sz="2000">
                <a:latin typeface="Book Antiqua" pitchFamily="18" charset="0"/>
              </a:rPr>
              <a:t>унутрашњи</a:t>
            </a:r>
            <a:r>
              <a:rPr lang="zh-CN" altLang="en-US" sz="2000">
                <a:latin typeface="Book Antiqua" pitchFamily="18" charset="0"/>
              </a:rPr>
              <a:t>, </a:t>
            </a:r>
            <a:r>
              <a:rPr lang="sr-Cyrl-CS" altLang="en-US" sz="2000">
                <a:latin typeface="Book Antiqua" pitchFamily="18" charset="0"/>
              </a:rPr>
              <a:t>меки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део</a:t>
            </a:r>
            <a:endParaRPr lang="zh-CN" altLang="en-US" sz="2000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>          -  </a:t>
            </a:r>
            <a:r>
              <a:rPr lang="sr-Cyrl-CS" altLang="en-US" sz="2000">
                <a:latin typeface="Book Antiqua" pitchFamily="18" charset="0"/>
              </a:rPr>
              <a:t>зубна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срж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или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пулпа</a:t>
            </a:r>
            <a:r>
              <a:rPr lang="zh-CN" altLang="en-US" sz="2000">
                <a:latin typeface="Book Antiqua" pitchFamily="18" charset="0"/>
              </a:rPr>
              <a:t> (pulpa dentis)</a:t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      (</a:t>
            </a:r>
            <a:r>
              <a:rPr lang="sr-Cyrl-CS" altLang="en-US" sz="2000">
                <a:latin typeface="Book Antiqua" pitchFamily="18" charset="0"/>
              </a:rPr>
              <a:t>испуњава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зубну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дупљу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и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канал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корена</a:t>
            </a:r>
            <a:r>
              <a:rPr lang="zh-CN" altLang="en-US" sz="2000">
                <a:latin typeface="Book Antiqua" pitchFamily="18" charset="0"/>
              </a:rPr>
              <a:t>)</a:t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      (</a:t>
            </a:r>
            <a:r>
              <a:rPr lang="sr-Cyrl-CS" altLang="en-US" sz="2000">
                <a:latin typeface="Book Antiqua" pitchFamily="18" charset="0"/>
              </a:rPr>
              <a:t>пихтијаста</a:t>
            </a:r>
            <a:r>
              <a:rPr lang="zh-CN" altLang="en-US" sz="2000">
                <a:latin typeface="Book Antiqua" pitchFamily="18" charset="0"/>
              </a:rPr>
              <a:t>, </a:t>
            </a:r>
            <a:r>
              <a:rPr lang="sr-Cyrl-CS" altLang="en-US" sz="2000">
                <a:latin typeface="Book Antiqua" pitchFamily="18" charset="0"/>
              </a:rPr>
              <a:t>црвенкаста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суспстанца</a:t>
            </a:r>
            <a:r>
              <a:rPr lang="zh-CN" altLang="en-US" sz="2000">
                <a:latin typeface="Book Antiqua" pitchFamily="18" charset="0"/>
              </a:rPr>
              <a:t>, </a:t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       </a:t>
            </a:r>
            <a:r>
              <a:rPr lang="sr-Cyrl-CS" altLang="en-US" sz="2000">
                <a:latin typeface="Book Antiqua" pitchFamily="18" charset="0"/>
              </a:rPr>
              <a:t>састављена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од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растреситог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везивног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ткива</a:t>
            </a:r>
            <a:r>
              <a:rPr lang="zh-CN" altLang="en-US" sz="2000">
                <a:latin typeface="Book Antiqua" pitchFamily="18" charset="0"/>
              </a:rPr>
              <a:t>,</a:t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       </a:t>
            </a:r>
            <a:r>
              <a:rPr lang="sr-Cyrl-CS" altLang="en-US" sz="2000">
                <a:latin typeface="Book Antiqua" pitchFamily="18" charset="0"/>
              </a:rPr>
              <a:t>одонтобласта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и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богатог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сплета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крвних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судова</a:t>
            </a:r>
            <a:r>
              <a:rPr lang="zh-CN" altLang="en-US" sz="2000">
                <a:latin typeface="Book Antiqua" pitchFamily="18" charset="0"/>
              </a:rPr>
              <a:t/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       </a:t>
            </a:r>
            <a:r>
              <a:rPr lang="sr-Cyrl-CS" altLang="en-US" sz="2000">
                <a:latin typeface="Book Antiqua" pitchFamily="18" charset="0"/>
              </a:rPr>
              <a:t>и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нерава</a:t>
            </a:r>
            <a:r>
              <a:rPr lang="zh-CN" altLang="en-US" sz="2000">
                <a:latin typeface="Book Antiqua" pitchFamily="18" charset="0"/>
              </a:rPr>
              <a:t>, </a:t>
            </a:r>
            <a:r>
              <a:rPr lang="sr-Cyrl-CS" altLang="en-US" sz="2000">
                <a:latin typeface="Book Antiqua" pitchFamily="18" charset="0"/>
              </a:rPr>
              <a:t>који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улазе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у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у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шупљину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зуба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кроз</a:t>
            </a:r>
            <a:r>
              <a:rPr lang="zh-CN" altLang="en-US" sz="2000">
                <a:latin typeface="Book Antiqua" pitchFamily="18" charset="0"/>
              </a:rPr>
              <a:t> </a:t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       </a:t>
            </a:r>
            <a:r>
              <a:rPr lang="sr-Cyrl-CS" altLang="en-US" sz="2000">
                <a:latin typeface="Book Antiqua" pitchFamily="18" charset="0"/>
              </a:rPr>
              <a:t>отвор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на</a:t>
            </a:r>
            <a:r>
              <a:rPr lang="zh-CN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врху</a:t>
            </a:r>
            <a:r>
              <a:rPr lang="zh-CN" altLang="en-US" sz="2000">
                <a:latin typeface="Book Antiqua" pitchFamily="18" charset="0"/>
              </a:rPr>
              <a:t>)</a:t>
            </a:r>
            <a:br>
              <a:rPr lang="zh-CN" altLang="en-US" sz="2000">
                <a:latin typeface="Book Antiqua" pitchFamily="18" charset="0"/>
              </a:rPr>
            </a:br>
            <a:endParaRPr lang="zh-CN" altLang="en-US" sz="2000">
              <a:latin typeface="Book Antiqua" pitchFamily="18" charset="0"/>
            </a:endParaRPr>
          </a:p>
        </p:txBody>
      </p:sp>
      <p:pic>
        <p:nvPicPr>
          <p:cNvPr id="62466" name="Rectangl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70175" y="122238"/>
            <a:ext cx="405447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7" name="Picture 8"/>
          <p:cNvPicPr>
            <a:picLocks noChangeAspect="1" noChangeArrowheads="1"/>
          </p:cNvPicPr>
          <p:nvPr/>
        </p:nvPicPr>
        <p:blipFill>
          <a:blip r:embed="rId3" cstate="print"/>
          <a:srcRect l="29814" t="55420" r="40889" b="7710"/>
          <a:stretch>
            <a:fillRect/>
          </a:stretch>
        </p:blipFill>
        <p:spPr bwMode="auto">
          <a:xfrm>
            <a:off x="5929313" y="4071938"/>
            <a:ext cx="28575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8" name="Picture 6"/>
          <p:cNvPicPr>
            <a:picLocks noChangeAspect="1" noChangeArrowheads="1"/>
          </p:cNvPicPr>
          <p:nvPr/>
        </p:nvPicPr>
        <p:blipFill>
          <a:blip r:embed="rId3" cstate="print"/>
          <a:srcRect l="71545" t="55144" r="1331" b="9702"/>
          <a:stretch>
            <a:fillRect/>
          </a:stretch>
        </p:blipFill>
        <p:spPr bwMode="auto">
          <a:xfrm>
            <a:off x="5143500" y="857250"/>
            <a:ext cx="3703638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0" y="241300"/>
            <a:ext cx="9144000" cy="661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Book Antiqua" pitchFamily="18" charset="0"/>
              </a:rPr>
              <a:t>      </a:t>
            </a:r>
            <a:r>
              <a:rPr lang="zh-CN" altLang="en-US" sz="2400" b="1" u="sng">
                <a:latin typeface="Book Antiqua" pitchFamily="18" charset="0"/>
              </a:rPr>
              <a:t>V</a:t>
            </a:r>
            <a:r>
              <a:rPr lang="zh-CN" altLang="en-US" sz="2000" b="1" u="sng">
                <a:latin typeface="Book Antiqua" pitchFamily="18" charset="0"/>
              </a:rPr>
              <a:t> </a:t>
            </a:r>
            <a:r>
              <a:rPr lang="sr-Cyrl-CS" altLang="en-US" sz="2000" b="1" u="sng">
                <a:latin typeface="Book Antiqua" pitchFamily="18" charset="0"/>
              </a:rPr>
              <a:t>судови и живци зуба</a:t>
            </a:r>
            <a:endParaRPr lang="zh-CN" altLang="en-US" sz="2000">
              <a:latin typeface="Book Antiqua" pitchFamily="18" charset="0"/>
            </a:endParaRPr>
          </a:p>
          <a:p>
            <a:pPr eaLnBrk="0" hangingPunct="0"/>
            <a:r>
              <a:rPr lang="zh-CN" altLang="en-US" sz="2000">
                <a:latin typeface="Book Antiqua" pitchFamily="18" charset="0"/>
              </a:rPr>
              <a:t>      </a:t>
            </a:r>
          </a:p>
          <a:p>
            <a:pPr eaLnBrk="0" hangingPunct="0"/>
            <a:r>
              <a:rPr lang="zh-CN" altLang="en-US" sz="2000" b="1">
                <a:latin typeface="Book Antiqua" pitchFamily="18" charset="0"/>
              </a:rPr>
              <a:t>      </a:t>
            </a:r>
            <a:r>
              <a:rPr lang="sr-Cyrl-CS" altLang="en-US" sz="2000" b="1">
                <a:latin typeface="Book Antiqua" pitchFamily="18" charset="0"/>
              </a:rPr>
              <a:t>Артерије</a:t>
            </a:r>
            <a:r>
              <a:rPr lang="zh-CN" altLang="en-US" sz="2000" b="1">
                <a:latin typeface="Book Antiqua" pitchFamily="18" charset="0"/>
              </a:rPr>
              <a:t>:</a:t>
            </a:r>
            <a:r>
              <a:rPr lang="zh-CN" altLang="en-US" sz="2000">
                <a:latin typeface="Book Antiqua" pitchFamily="18" charset="0"/>
              </a:rPr>
              <a:t/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- a. maxillaris</a:t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      - aa. alveolares superiores posteriores</a:t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      - aa. alveolares superiores anteriores (a.infraorbitalis)</a:t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      - a. alveolaris inferior</a:t>
            </a:r>
          </a:p>
          <a:p>
            <a:pPr eaLnBrk="0" hangingPunct="0"/>
            <a:endParaRPr lang="zh-CN" altLang="en-US" sz="2000">
              <a:latin typeface="Book Antiqua" pitchFamily="18" charset="0"/>
            </a:endParaRPr>
          </a:p>
          <a:p>
            <a:pPr eaLnBrk="0" hangingPunct="0"/>
            <a:r>
              <a:rPr lang="zh-CN" altLang="en-US" sz="2000">
                <a:latin typeface="Book Antiqua" pitchFamily="18" charset="0"/>
              </a:rPr>
              <a:t>      </a:t>
            </a:r>
            <a:r>
              <a:rPr lang="sr-Cyrl-CS" altLang="en-US" sz="2000" b="1">
                <a:latin typeface="Book Antiqua" pitchFamily="18" charset="0"/>
              </a:rPr>
              <a:t>Вене</a:t>
            </a:r>
            <a:r>
              <a:rPr lang="zh-CN" altLang="en-US" sz="2000">
                <a:latin typeface="Book Antiqua" pitchFamily="18" charset="0"/>
              </a:rPr>
              <a:t>:</a:t>
            </a:r>
          </a:p>
          <a:p>
            <a:pPr eaLnBrk="0" hangingPunct="0"/>
            <a:r>
              <a:rPr lang="zh-CN" altLang="en-US" sz="2000">
                <a:latin typeface="Book Antiqua" pitchFamily="18" charset="0"/>
              </a:rPr>
              <a:t>      - plexus pterygoideus</a:t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- vv. maxillares</a:t>
            </a:r>
          </a:p>
          <a:p>
            <a:pPr eaLnBrk="0" hangingPunct="0"/>
            <a:endParaRPr lang="zh-CN" altLang="en-US" sz="2000">
              <a:latin typeface="Book Antiqua" pitchFamily="18" charset="0"/>
            </a:endParaRPr>
          </a:p>
          <a:p>
            <a:pPr eaLnBrk="0" hangingPunct="0"/>
            <a:r>
              <a:rPr lang="zh-CN" altLang="en-US" sz="2000">
                <a:latin typeface="Book Antiqua" pitchFamily="18" charset="0"/>
              </a:rPr>
              <a:t>      </a:t>
            </a:r>
            <a:r>
              <a:rPr lang="sr-Cyrl-CS" altLang="en-US" sz="2000" b="1">
                <a:latin typeface="Book Antiqua" pitchFamily="18" charset="0"/>
              </a:rPr>
              <a:t>Инервација зуба</a:t>
            </a:r>
            <a:r>
              <a:rPr lang="zh-CN" altLang="en-US" sz="2000">
                <a:latin typeface="Book Antiqua" pitchFamily="18" charset="0"/>
              </a:rPr>
              <a:t>:</a:t>
            </a:r>
          </a:p>
          <a:p>
            <a:pPr eaLnBrk="0" hangingPunct="0"/>
            <a:r>
              <a:rPr lang="zh-CN" altLang="en-US" sz="2000">
                <a:latin typeface="Book Antiqua" pitchFamily="18" charset="0"/>
              </a:rPr>
              <a:t>      - </a:t>
            </a:r>
            <a:r>
              <a:rPr lang="zh-CN" altLang="en-US" sz="2000" b="1" i="1">
                <a:latin typeface="Book Antiqua" pitchFamily="18" charset="0"/>
              </a:rPr>
              <a:t>plexus dentalis superior </a:t>
            </a:r>
            <a:r>
              <a:rPr lang="zh-CN" altLang="en-US" sz="2000">
                <a:latin typeface="Book Antiqua" pitchFamily="18" charset="0"/>
              </a:rPr>
              <a:t>(</a:t>
            </a:r>
            <a:r>
              <a:rPr lang="sr-Cyrl-CS" altLang="en-US" sz="2000">
                <a:latin typeface="Book Antiqua" pitchFamily="18" charset="0"/>
              </a:rPr>
              <a:t>зуби горње вилице</a:t>
            </a:r>
            <a:r>
              <a:rPr lang="zh-CN" altLang="en-US" sz="2000">
                <a:latin typeface="Book Antiqua" pitchFamily="18" charset="0"/>
              </a:rPr>
              <a:t>):</a:t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      - rr. alveolares superiores posteriores (n.maxillaris)</a:t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      - n. alveolaris superior medius</a:t>
            </a:r>
          </a:p>
          <a:p>
            <a:pPr eaLnBrk="0" hangingPunct="0"/>
            <a:r>
              <a:rPr lang="zh-CN" altLang="en-US" sz="2000">
                <a:latin typeface="Book Antiqua" pitchFamily="18" charset="0"/>
              </a:rPr>
              <a:t>            - nn. alveolares superiores anteriores (n.infraorbitalis)</a:t>
            </a:r>
          </a:p>
          <a:p>
            <a:pPr eaLnBrk="0" hangingPunct="0"/>
            <a:r>
              <a:rPr lang="zh-CN" altLang="en-US" sz="2000">
                <a:latin typeface="Book Antiqua" pitchFamily="18" charset="0"/>
              </a:rPr>
              <a:t>      - </a:t>
            </a:r>
            <a:r>
              <a:rPr lang="zh-CN" altLang="en-US" sz="2000" b="1" i="1">
                <a:latin typeface="Book Antiqua" pitchFamily="18" charset="0"/>
              </a:rPr>
              <a:t>plexus dentalis inferior </a:t>
            </a:r>
            <a:r>
              <a:rPr lang="zh-CN" altLang="en-US" sz="2000">
                <a:latin typeface="Book Antiqua" pitchFamily="18" charset="0"/>
              </a:rPr>
              <a:t>(</a:t>
            </a:r>
            <a:r>
              <a:rPr lang="sr-Cyrl-CS" altLang="en-US" sz="2000">
                <a:latin typeface="Book Antiqua" pitchFamily="18" charset="0"/>
              </a:rPr>
              <a:t>зуби доње вилице</a:t>
            </a:r>
            <a:r>
              <a:rPr lang="zh-CN" altLang="en-US" sz="2000">
                <a:latin typeface="Book Antiqua" pitchFamily="18" charset="0"/>
              </a:rPr>
              <a:t>): </a:t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      - n. alveolaris inferior</a:t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      - n. incisivus</a:t>
            </a:r>
            <a:br>
              <a:rPr lang="zh-CN" altLang="en-US" sz="2000">
                <a:latin typeface="Book Antiqua" pitchFamily="18" charset="0"/>
              </a:rPr>
            </a:br>
            <a:endParaRPr lang="zh-CN" altLang="en-US" sz="2000">
              <a:latin typeface="Book Antiqua" pitchFamily="18" charset="0"/>
            </a:endParaRPr>
          </a:p>
        </p:txBody>
      </p:sp>
      <p:pic>
        <p:nvPicPr>
          <p:cNvPr id="63490" name="Rectangl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3088" y="334963"/>
            <a:ext cx="4054475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Right Brace 7"/>
          <p:cNvSpPr>
            <a:spLocks/>
          </p:cNvSpPr>
          <p:nvPr/>
        </p:nvSpPr>
        <p:spPr bwMode="auto">
          <a:xfrm>
            <a:off x="3357563" y="5929313"/>
            <a:ext cx="71437" cy="500062"/>
          </a:xfrm>
          <a:prstGeom prst="rightBrace">
            <a:avLst>
              <a:gd name="adj1" fmla="val 8069"/>
              <a:gd name="adj2" fmla="val 50000"/>
            </a:avLst>
          </a:prstGeom>
          <a:noFill/>
          <a:ln w="19050">
            <a:solidFill>
              <a:srgbClr val="27C07A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endParaRPr lang="sr-Latn-CS" altLang="en-US">
              <a:latin typeface="Verdana" pitchFamily="34" charset="0"/>
            </a:endParaRPr>
          </a:p>
        </p:txBody>
      </p:sp>
      <p:sp>
        <p:nvSpPr>
          <p:cNvPr id="63492" name="TextBox 9"/>
          <p:cNvSpPr txBox="1">
            <a:spLocks noChangeArrowheads="1"/>
          </p:cNvSpPr>
          <p:nvPr/>
        </p:nvSpPr>
        <p:spPr bwMode="auto">
          <a:xfrm>
            <a:off x="3500438" y="5929313"/>
            <a:ext cx="19827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altLang="en-US" sz="2000">
                <a:latin typeface="Book Antiqua" pitchFamily="18" charset="0"/>
              </a:rPr>
              <a:t>n. mandibularis</a:t>
            </a:r>
          </a:p>
        </p:txBody>
      </p:sp>
      <p:pic>
        <p:nvPicPr>
          <p:cNvPr id="63493" name="Picture 10"/>
          <p:cNvPicPr>
            <a:picLocks noChangeAspect="1" noChangeArrowheads="1"/>
          </p:cNvPicPr>
          <p:nvPr/>
        </p:nvPicPr>
        <p:blipFill>
          <a:blip r:embed="rId3" cstate="print"/>
          <a:srcRect l="34538" t="20168" r="6317" b="31773"/>
          <a:stretch>
            <a:fillRect/>
          </a:stretch>
        </p:blipFill>
        <p:spPr bwMode="auto">
          <a:xfrm>
            <a:off x="4357688" y="2143125"/>
            <a:ext cx="4325937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4"/>
          <p:cNvSpPr txBox="1">
            <a:spLocks noChangeArrowheads="1"/>
          </p:cNvSpPr>
          <p:nvPr/>
        </p:nvSpPr>
        <p:spPr bwMode="auto">
          <a:xfrm>
            <a:off x="228600" y="657225"/>
            <a:ext cx="8883650" cy="447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en-US" b="1">
                <a:latin typeface="Book Antiqua" pitchFamily="18" charset="0"/>
                <a:sym typeface="SimSun" pitchFamily="2" charset="-122"/>
              </a:rPr>
              <a:t>     * ДЕНТАЛНА НОМЕНКЛАТУРА</a:t>
            </a:r>
          </a:p>
          <a:p>
            <a:pPr eaLnBrk="0" hangingPunct="0"/>
            <a:endParaRPr lang="en-GB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GB">
                <a:latin typeface="Book Antiqua" pitchFamily="18" charset="0"/>
                <a:sym typeface="SimSun" pitchFamily="2" charset="-122"/>
              </a:rPr>
              <a:t> </a:t>
            </a:r>
            <a:r>
              <a:rPr lang="en-US" altLang="en-GB">
                <a:latin typeface="Book Antiqua" pitchFamily="18" charset="0"/>
                <a:sym typeface="SimSun" pitchFamily="2" charset="-122"/>
              </a:rPr>
              <a:t>- компоненте стоматогнатног система посматрају се и анализирају у односу на</a:t>
            </a:r>
            <a:br>
              <a:rPr lang="en-US" altLang="en-GB">
                <a:latin typeface="Book Antiqua" pitchFamily="18" charset="0"/>
                <a:sym typeface="SimSun" pitchFamily="2" charset="-122"/>
              </a:rPr>
            </a:br>
            <a:r>
              <a:rPr lang="en-US" altLang="en-GB">
                <a:latin typeface="Book Antiqua" pitchFamily="18" charset="0"/>
                <a:sym typeface="SimSun" pitchFamily="2" charset="-122"/>
              </a:rPr>
              <a:t>   три основне равни:</a:t>
            </a:r>
          </a:p>
          <a:p>
            <a:pPr eaLnBrk="0" hangingPunct="0"/>
            <a:endParaRPr lang="en-US" altLang="en-GB" b="1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GB" b="1">
                <a:latin typeface="Book Antiqua" pitchFamily="18" charset="0"/>
                <a:sym typeface="SimSun" pitchFamily="2" charset="-122"/>
              </a:rPr>
              <a:t>            - сагитална (антеропостериорна)</a:t>
            </a:r>
          </a:p>
          <a:p>
            <a:pPr eaLnBrk="0" hangingPunct="0"/>
            <a:r>
              <a:rPr lang="en-US" altLang="en-GB" b="1">
                <a:latin typeface="Book Antiqua" pitchFamily="18" charset="0"/>
                <a:sym typeface="SimSun" pitchFamily="2" charset="-122"/>
              </a:rPr>
              <a:t>            - фронтална (трансверзална)</a:t>
            </a:r>
          </a:p>
          <a:p>
            <a:pPr eaLnBrk="0" hangingPunct="0"/>
            <a:r>
              <a:rPr lang="en-US" altLang="en-GB" b="1">
                <a:latin typeface="Book Antiqua" pitchFamily="18" charset="0"/>
                <a:sym typeface="SimSun" pitchFamily="2" charset="-122"/>
              </a:rPr>
              <a:t>            - хоризонтална раван</a:t>
            </a:r>
          </a:p>
          <a:p>
            <a:pPr eaLnBrk="0" hangingPunct="0"/>
            <a:endParaRPr lang="en-US" altLang="en-GB" b="1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GB" b="1">
                <a:latin typeface="Book Antiqua" pitchFamily="18" charset="0"/>
                <a:sym typeface="SimSun" pitchFamily="2" charset="-122"/>
              </a:rPr>
              <a:t>- Предњи зуби (</a:t>
            </a:r>
            <a:r>
              <a:rPr lang="en-GB" altLang="en-GB" b="1">
                <a:latin typeface="Book Antiqua" pitchFamily="18" charset="0"/>
                <a:sym typeface="SimSun" pitchFamily="2" charset="-122"/>
              </a:rPr>
              <a:t>dentes anteriores)</a:t>
            </a:r>
          </a:p>
          <a:p>
            <a:pPr eaLnBrk="0" hangingPunct="0"/>
            <a:r>
              <a:rPr lang="en-GB" altLang="en-GB" b="1">
                <a:latin typeface="Book Antiqua" pitchFamily="18" charset="0"/>
                <a:sym typeface="SimSun" pitchFamily="2" charset="-122"/>
              </a:rPr>
              <a:t>    </a:t>
            </a:r>
            <a:r>
              <a:rPr lang="en-US" altLang="en-GB">
                <a:latin typeface="Book Antiqua" pitchFamily="18" charset="0"/>
                <a:sym typeface="SimSun" pitchFamily="2" charset="-122"/>
              </a:rPr>
              <a:t>налазе се у предњем делу уста: секутићи и очњаци обе дентиције</a:t>
            </a:r>
          </a:p>
          <a:p>
            <a:pPr eaLnBrk="0" hangingPunct="0"/>
            <a:endParaRPr lang="en-US" altLang="en-GB" b="1">
              <a:latin typeface="Book Antiqua" pitchFamily="18" charset="0"/>
              <a:sym typeface="SimSun" pitchFamily="2" charset="-122"/>
            </a:endParaRPr>
          </a:p>
          <a:p>
            <a:pPr eaLnBrk="0" hangingPunct="0"/>
            <a:r>
              <a:rPr lang="en-US" altLang="en-GB" b="1">
                <a:latin typeface="Book Antiqua" pitchFamily="18" charset="0"/>
                <a:sym typeface="SimSun" pitchFamily="2" charset="-122"/>
              </a:rPr>
              <a:t>- Бочни зуби (</a:t>
            </a:r>
            <a:r>
              <a:rPr lang="en-GB" b="1">
                <a:latin typeface="Book Antiqua" pitchFamily="18" charset="0"/>
                <a:sym typeface="SimSun" pitchFamily="2" charset="-122"/>
              </a:rPr>
              <a:t>dentes posteriores)</a:t>
            </a:r>
          </a:p>
          <a:p>
            <a:pPr eaLnBrk="0" hangingPunct="0"/>
            <a:r>
              <a:rPr lang="en-GB">
                <a:latin typeface="Book Antiqua" pitchFamily="18" charset="0"/>
                <a:sym typeface="SimSun" pitchFamily="2" charset="-122"/>
              </a:rPr>
              <a:t>    </a:t>
            </a:r>
            <a:r>
              <a:rPr lang="en-US">
                <a:latin typeface="Book Antiqua" pitchFamily="18" charset="0"/>
                <a:sym typeface="SimSun" pitchFamily="2" charset="-122"/>
              </a:rPr>
              <a:t>налазе се у задњем делу уста; </a:t>
            </a:r>
          </a:p>
          <a:p>
            <a:pPr eaLnBrk="0" hangingPunct="0"/>
            <a:r>
              <a:rPr lang="en-US">
                <a:latin typeface="Book Antiqua" pitchFamily="18" charset="0"/>
                <a:sym typeface="SimSun" pitchFamily="2" charset="-122"/>
              </a:rPr>
              <a:t>    у млечној дентицији обухватају класу молара</a:t>
            </a:r>
          </a:p>
          <a:p>
            <a:pPr eaLnBrk="0" hangingPunct="0"/>
            <a:r>
              <a:rPr lang="en-US">
                <a:latin typeface="Book Antiqua" pitchFamily="18" charset="0"/>
                <a:sym typeface="SimSun" pitchFamily="2" charset="-122"/>
              </a:rPr>
              <a:t>    у сталној дентицији обухватају класу премолара и класу молара</a:t>
            </a:r>
          </a:p>
        </p:txBody>
      </p:sp>
      <p:pic>
        <p:nvPicPr>
          <p:cNvPr id="13314" name="Rectangl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9138" y="334963"/>
            <a:ext cx="4048125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500063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latin typeface="Book Antiqua" pitchFamily="18" charset="0"/>
              </a:rPr>
              <a:t>     </a:t>
            </a:r>
            <a:endParaRPr lang="zh-CN" altLang="en-US" sz="2000" b="1" u="sng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>      </a:t>
            </a:r>
            <a:r>
              <a:rPr lang="en-US" altLang="zh-CN" sz="2000" b="1">
                <a:latin typeface="Book Antiqua" pitchFamily="18" charset="0"/>
              </a:rPr>
              <a:t>П</a:t>
            </a:r>
            <a:r>
              <a:rPr lang="en-US" altLang="en-US" sz="2000" b="1">
                <a:latin typeface="Book Antiqua" pitchFamily="18" charset="0"/>
              </a:rPr>
              <a:t>овршине на круни зуба</a:t>
            </a:r>
            <a:r>
              <a:rPr lang="en-US" altLang="en-US" sz="2000">
                <a:latin typeface="Book Antiqua" pitchFamily="18" charset="0"/>
              </a:rPr>
              <a:t>:</a:t>
            </a:r>
          </a:p>
          <a:p>
            <a:pPr eaLnBrk="0" hangingPunct="0">
              <a:lnSpc>
                <a:spcPct val="150000"/>
              </a:lnSpc>
            </a:pPr>
            <a:endParaRPr lang="en-US" altLang="en-US" sz="2000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>         </a:t>
            </a:r>
            <a:r>
              <a:rPr lang="en-US" altLang="zh-CN" sz="2000" b="1">
                <a:latin typeface="Book Antiqua" pitchFamily="18" charset="0"/>
              </a:rPr>
              <a:t>А: ПРЕДЊИ ЗУБИ - показују 4 површине и 1 сечивни гребен</a:t>
            </a:r>
            <a:r>
              <a:rPr lang="zh-CN" altLang="en-US" sz="2000">
                <a:latin typeface="Book Antiqua" pitchFamily="18" charset="0"/>
              </a:rPr>
              <a:t/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     - facies labialis </a:t>
            </a:r>
            <a:r>
              <a:rPr lang="en-GB" altLang="en-US" sz="2000">
                <a:latin typeface="Book Antiqua" pitchFamily="18" charset="0"/>
              </a:rPr>
              <a:t>s. facies vestibularis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>           - facies lingualis </a:t>
            </a:r>
            <a:r>
              <a:rPr lang="en-GB" altLang="zh-CN" sz="2000">
                <a:latin typeface="Book Antiqua" pitchFamily="18" charset="0"/>
              </a:rPr>
              <a:t>s. facies oralis; </a:t>
            </a:r>
          </a:p>
          <a:p>
            <a:pPr eaLnBrk="0" hangingPunct="0">
              <a:lnSpc>
                <a:spcPct val="150000"/>
              </a:lnSpc>
            </a:pPr>
            <a:r>
              <a:rPr lang="en-GB" altLang="zh-CN" sz="2000">
                <a:latin typeface="Book Antiqua" pitchFamily="18" charset="0"/>
              </a:rPr>
              <a:t>             </a:t>
            </a:r>
            <a:r>
              <a:rPr lang="en-US" altLang="zh-CN" sz="2000">
                <a:latin typeface="Book Antiqua" pitchFamily="18" charset="0"/>
              </a:rPr>
              <a:t>код горњих зуба назива се </a:t>
            </a:r>
            <a:r>
              <a:rPr lang="en-GB" altLang="zh-CN" sz="2000">
                <a:latin typeface="Book Antiqua" pitchFamily="18" charset="0"/>
              </a:rPr>
              <a:t>facies palatinus</a:t>
            </a:r>
            <a:r>
              <a:rPr lang="zh-CN" altLang="en-US" sz="2000">
                <a:latin typeface="Book Antiqua" pitchFamily="18" charset="0"/>
              </a:rPr>
              <a:t/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     - facies </a:t>
            </a:r>
            <a:r>
              <a:rPr lang="en-GB" altLang="zh-CN" sz="2000">
                <a:latin typeface="Book Antiqua" pitchFamily="18" charset="0"/>
              </a:rPr>
              <a:t>mesiali</a:t>
            </a:r>
            <a:r>
              <a:rPr lang="zh-CN" altLang="en-US" sz="2000">
                <a:latin typeface="Book Antiqua" pitchFamily="18" charset="0"/>
              </a:rPr>
              <a:t>s – </a:t>
            </a:r>
            <a:r>
              <a:rPr lang="sr-Cyrl-CS" altLang="en-US" sz="1600">
                <a:latin typeface="Book Antiqua" pitchFamily="18" charset="0"/>
              </a:rPr>
              <a:t>ближа</a:t>
            </a:r>
            <a:r>
              <a:rPr lang="zh-CN" altLang="en-US" sz="1600">
                <a:latin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</a:rPr>
              <a:t>средњој</a:t>
            </a:r>
            <a:r>
              <a:rPr lang="zh-CN" altLang="en-US" sz="1600">
                <a:latin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</a:rPr>
              <a:t>линији</a:t>
            </a:r>
            <a:r>
              <a:rPr lang="zh-CN" altLang="en-US" sz="1600">
                <a:latin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</a:rPr>
              <a:t>вилице</a:t>
            </a:r>
            <a:r>
              <a:rPr lang="zh-CN" altLang="en-US" sz="2000">
                <a:latin typeface="Book Antiqua" pitchFamily="18" charset="0"/>
              </a:rPr>
              <a:t/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     </a:t>
            </a:r>
            <a:r>
              <a:rPr lang="en-GB" altLang="zh-CN" sz="2000">
                <a:latin typeface="Book Antiqua" pitchFamily="18" charset="0"/>
              </a:rPr>
              <a:t>- facies distalis </a:t>
            </a:r>
            <a:r>
              <a:rPr lang="zh-CN" altLang="en-US" sz="2000">
                <a:latin typeface="Book Antiqua" pitchFamily="18" charset="0"/>
              </a:rPr>
              <a:t> – </a:t>
            </a:r>
            <a:r>
              <a:rPr lang="sr-Cyrl-CS" altLang="en-US" sz="1600">
                <a:latin typeface="Book Antiqua" pitchFamily="18" charset="0"/>
              </a:rPr>
              <a:t>удаљена</a:t>
            </a:r>
            <a:r>
              <a:rPr lang="zh-CN" altLang="en-US" sz="1600">
                <a:latin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</a:rPr>
              <a:t>од</a:t>
            </a:r>
            <a:r>
              <a:rPr lang="zh-CN" altLang="en-US" sz="1600">
                <a:latin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</a:rPr>
              <a:t>средње</a:t>
            </a:r>
            <a:r>
              <a:rPr lang="zh-CN" altLang="en-US" sz="1600">
                <a:latin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</a:rPr>
              <a:t>линије</a:t>
            </a:r>
            <a:r>
              <a:rPr lang="zh-CN" altLang="en-US" sz="1600">
                <a:latin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</a:rPr>
              <a:t>вилице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>           </a:t>
            </a:r>
            <a:r>
              <a:rPr lang="zh-CN" altLang="en-US" sz="2000">
                <a:latin typeface="Book Antiqua" pitchFamily="18" charset="0"/>
                <a:sym typeface="SimSun" pitchFamily="2" charset="-122"/>
              </a:rPr>
              <a:t>- </a:t>
            </a:r>
            <a:r>
              <a:rPr lang="en-GB" altLang="zh-CN" sz="2000">
                <a:latin typeface="Book Antiqua" pitchFamily="18" charset="0"/>
                <a:sym typeface="SimSun" pitchFamily="2" charset="-122"/>
              </a:rPr>
              <a:t>crista incisalis</a:t>
            </a:r>
            <a:r>
              <a:rPr lang="zh-CN" altLang="en-US" sz="2000">
                <a:latin typeface="Book Antiqua" pitchFamily="18" charset="0"/>
                <a:sym typeface="SimSun" pitchFamily="2" charset="-122"/>
              </a:rPr>
              <a:t> (</a:t>
            </a:r>
            <a:r>
              <a:rPr lang="en-US" altLang="en-US" sz="2000">
                <a:latin typeface="Book Antiqua" pitchFamily="18" charset="0"/>
                <a:sym typeface="SimSun" pitchFamily="2" charset="-122"/>
              </a:rPr>
              <a:t>сечивни гребен</a:t>
            </a:r>
            <a:r>
              <a:rPr lang="zh-CN" altLang="en-US" sz="2000">
                <a:latin typeface="Book Antiqua" pitchFamily="18" charset="0"/>
                <a:sym typeface="SimSun" pitchFamily="2" charset="-122"/>
              </a:rPr>
              <a:t>)</a:t>
            </a:r>
          </a:p>
          <a:p>
            <a:pPr eaLnBrk="0" hangingPunct="0">
              <a:lnSpc>
                <a:spcPct val="150000"/>
              </a:lnSpc>
            </a:pPr>
            <a:endParaRPr lang="zh-CN" altLang="en-US" sz="2000">
              <a:latin typeface="Book Antiqua" pitchFamily="18" charset="0"/>
              <a:sym typeface="SimSun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  <a:sym typeface="SimSun" pitchFamily="2" charset="-122"/>
              </a:rPr>
              <a:t>      </a:t>
            </a:r>
            <a:r>
              <a:rPr lang="en-US" altLang="zh-CN" sz="2000">
                <a:latin typeface="Book Antiqua" pitchFamily="18" charset="0"/>
                <a:sym typeface="SimSun" pitchFamily="2" charset="-122"/>
              </a:rPr>
              <a:t>* </a:t>
            </a:r>
            <a:r>
              <a:rPr lang="en-GB" altLang="zh-CN" sz="2000">
                <a:latin typeface="Book Antiqua" pitchFamily="18" charset="0"/>
                <a:sym typeface="SimSun" pitchFamily="2" charset="-122"/>
              </a:rPr>
              <a:t>facies mesialis </a:t>
            </a:r>
            <a:r>
              <a:rPr lang="en-US" altLang="en-GB" sz="2000">
                <a:latin typeface="Book Antiqua" pitchFamily="18" charset="0"/>
                <a:sym typeface="SimSun" pitchFamily="2" charset="-122"/>
              </a:rPr>
              <a:t>и</a:t>
            </a:r>
            <a:r>
              <a:rPr lang="en-GB" altLang="zh-CN" sz="2000">
                <a:latin typeface="Book Antiqua" pitchFamily="18" charset="0"/>
                <a:sym typeface="SimSun" pitchFamily="2" charset="-122"/>
              </a:rPr>
              <a:t> facies distalis </a:t>
            </a:r>
            <a:r>
              <a:rPr lang="en-US" altLang="en-GB" sz="2000">
                <a:latin typeface="Book Antiqua" pitchFamily="18" charset="0"/>
                <a:sym typeface="SimSun" pitchFamily="2" charset="-122"/>
              </a:rPr>
              <a:t>називају се </a:t>
            </a:r>
            <a:br>
              <a:rPr lang="en-US" altLang="en-GB" sz="2000">
                <a:latin typeface="Book Antiqua" pitchFamily="18" charset="0"/>
                <a:sym typeface="SimSun" pitchFamily="2" charset="-122"/>
              </a:rPr>
            </a:br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</a:t>
            </a:r>
            <a:r>
              <a:rPr lang="en-GB" altLang="en-GB" sz="2000">
                <a:latin typeface="Book Antiqua" pitchFamily="18" charset="0"/>
                <a:sym typeface="SimSun" pitchFamily="2" charset="-122"/>
              </a:rPr>
              <a:t>facies proximalis s. contactus</a:t>
            </a:r>
            <a:r>
              <a:rPr lang="zh-CN" altLang="en-US" sz="2000">
                <a:latin typeface="Book Antiqua" pitchFamily="18" charset="0"/>
                <a:sym typeface="SimSun" pitchFamily="2" charset="-122"/>
              </a:rPr>
              <a:t/>
            </a:r>
            <a:br>
              <a:rPr lang="zh-CN" altLang="en-US" sz="2000">
                <a:latin typeface="Book Antiqua" pitchFamily="18" charset="0"/>
                <a:sym typeface="SimSun" pitchFamily="2" charset="-122"/>
              </a:rPr>
            </a:br>
            <a:r>
              <a:rPr lang="zh-CN" altLang="en-US" sz="2000">
                <a:latin typeface="Book Antiqua" pitchFamily="18" charset="0"/>
              </a:rPr>
              <a:t/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	</a:t>
            </a:r>
          </a:p>
        </p:txBody>
      </p:sp>
      <p:pic>
        <p:nvPicPr>
          <p:cNvPr id="14338" name="Rectangl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9138" y="334963"/>
            <a:ext cx="4048125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5"/>
          <p:cNvPicPr>
            <a:picLocks noChangeAspect="1" noChangeArrowheads="1"/>
          </p:cNvPicPr>
          <p:nvPr/>
        </p:nvPicPr>
        <p:blipFill>
          <a:blip r:embed="rId3" cstate="print"/>
          <a:srcRect l="71301" t="10611" r="4285" b="53331"/>
          <a:stretch>
            <a:fillRect/>
          </a:stretch>
        </p:blipFill>
        <p:spPr bwMode="auto">
          <a:xfrm>
            <a:off x="6786563" y="4643438"/>
            <a:ext cx="1785937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8"/>
          <p:cNvPicPr>
            <a:picLocks noChangeAspect="1" noChangeArrowheads="1"/>
          </p:cNvPicPr>
          <p:nvPr/>
        </p:nvPicPr>
        <p:blipFill>
          <a:blip r:embed="rId3" cstate="print"/>
          <a:srcRect l="71545" t="55144" r="1331" b="9702"/>
          <a:stretch>
            <a:fillRect/>
          </a:stretch>
        </p:blipFill>
        <p:spPr bwMode="auto">
          <a:xfrm>
            <a:off x="6286500" y="2428875"/>
            <a:ext cx="254635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500063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latin typeface="Book Antiqua" pitchFamily="18" charset="0"/>
              </a:rPr>
              <a:t>     </a:t>
            </a:r>
            <a:endParaRPr lang="zh-CN" altLang="en-US" sz="2000" b="1" u="sng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>      </a:t>
            </a:r>
            <a:r>
              <a:rPr lang="en-US" altLang="zh-CN" sz="2000" b="1">
                <a:latin typeface="Book Antiqua" pitchFamily="18" charset="0"/>
              </a:rPr>
              <a:t>П</a:t>
            </a:r>
            <a:r>
              <a:rPr lang="en-US" altLang="en-US" sz="2000" b="1">
                <a:latin typeface="Book Antiqua" pitchFamily="18" charset="0"/>
              </a:rPr>
              <a:t>овршине на круни зуба</a:t>
            </a:r>
            <a:r>
              <a:rPr lang="en-US" altLang="en-US" sz="2000">
                <a:latin typeface="Book Antiqua" pitchFamily="18" charset="0"/>
              </a:rPr>
              <a:t>:</a:t>
            </a:r>
          </a:p>
          <a:p>
            <a:pPr eaLnBrk="0" hangingPunct="0">
              <a:lnSpc>
                <a:spcPct val="150000"/>
              </a:lnSpc>
            </a:pPr>
            <a:endParaRPr lang="en-US" altLang="en-US" sz="2000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>         </a:t>
            </a:r>
            <a:r>
              <a:rPr lang="en-US" altLang="zh-CN" sz="2000" b="1">
                <a:latin typeface="Book Antiqua" pitchFamily="18" charset="0"/>
              </a:rPr>
              <a:t>Б: БОЧНИ ЗУБИ - показују 5 површина</a:t>
            </a:r>
            <a:r>
              <a:rPr lang="zh-CN" altLang="en-US" sz="2000">
                <a:latin typeface="Book Antiqua" pitchFamily="18" charset="0"/>
              </a:rPr>
              <a:t/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     - facies </a:t>
            </a:r>
            <a:r>
              <a:rPr lang="en-GB" altLang="en-US" sz="2000">
                <a:latin typeface="Book Antiqua" pitchFamily="18" charset="0"/>
              </a:rPr>
              <a:t>buccalis s. facies vestibulars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>           - facies lingualis </a:t>
            </a:r>
            <a:r>
              <a:rPr lang="en-GB" altLang="zh-CN" sz="2000">
                <a:latin typeface="Book Antiqua" pitchFamily="18" charset="0"/>
              </a:rPr>
              <a:t>s. facies oralis; </a:t>
            </a:r>
          </a:p>
          <a:p>
            <a:pPr eaLnBrk="0" hangingPunct="0">
              <a:lnSpc>
                <a:spcPct val="150000"/>
              </a:lnSpc>
            </a:pPr>
            <a:r>
              <a:rPr lang="en-GB" altLang="zh-CN" sz="2000">
                <a:latin typeface="Book Antiqua" pitchFamily="18" charset="0"/>
              </a:rPr>
              <a:t>             </a:t>
            </a:r>
            <a:r>
              <a:rPr lang="en-US" altLang="zh-CN" sz="2000">
                <a:latin typeface="Book Antiqua" pitchFamily="18" charset="0"/>
              </a:rPr>
              <a:t>код горњих зуба назива се </a:t>
            </a:r>
            <a:r>
              <a:rPr lang="en-GB" altLang="zh-CN" sz="2000">
                <a:latin typeface="Book Antiqua" pitchFamily="18" charset="0"/>
              </a:rPr>
              <a:t>facies palatinus</a:t>
            </a:r>
            <a:r>
              <a:rPr lang="zh-CN" altLang="en-US" sz="2000">
                <a:latin typeface="Book Antiqua" pitchFamily="18" charset="0"/>
              </a:rPr>
              <a:t/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     - facies </a:t>
            </a:r>
            <a:r>
              <a:rPr lang="en-GB" altLang="zh-CN" sz="2000">
                <a:latin typeface="Book Antiqua" pitchFamily="18" charset="0"/>
              </a:rPr>
              <a:t>mesiali</a:t>
            </a:r>
            <a:r>
              <a:rPr lang="zh-CN" altLang="en-US" sz="2000">
                <a:latin typeface="Book Antiqua" pitchFamily="18" charset="0"/>
              </a:rPr>
              <a:t>s – </a:t>
            </a:r>
            <a:r>
              <a:rPr lang="sr-Cyrl-CS" altLang="en-US" sz="1600">
                <a:latin typeface="Book Antiqua" pitchFamily="18" charset="0"/>
              </a:rPr>
              <a:t>ближа</a:t>
            </a:r>
            <a:r>
              <a:rPr lang="zh-CN" altLang="en-US" sz="1600">
                <a:latin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</a:rPr>
              <a:t>средњој</a:t>
            </a:r>
            <a:r>
              <a:rPr lang="zh-CN" altLang="en-US" sz="1600">
                <a:latin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</a:rPr>
              <a:t>линији</a:t>
            </a:r>
            <a:r>
              <a:rPr lang="zh-CN" altLang="en-US" sz="1600">
                <a:latin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</a:rPr>
              <a:t>вилице</a:t>
            </a:r>
            <a:r>
              <a:rPr lang="zh-CN" altLang="en-US" sz="2000">
                <a:latin typeface="Book Antiqua" pitchFamily="18" charset="0"/>
              </a:rPr>
              <a:t/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     </a:t>
            </a:r>
            <a:r>
              <a:rPr lang="en-GB" altLang="zh-CN" sz="2000">
                <a:latin typeface="Book Antiqua" pitchFamily="18" charset="0"/>
              </a:rPr>
              <a:t>- facies distalis </a:t>
            </a:r>
            <a:r>
              <a:rPr lang="zh-CN" altLang="en-US" sz="2000">
                <a:latin typeface="Book Antiqua" pitchFamily="18" charset="0"/>
              </a:rPr>
              <a:t> – </a:t>
            </a:r>
            <a:r>
              <a:rPr lang="sr-Cyrl-CS" altLang="en-US" sz="1600">
                <a:latin typeface="Book Antiqua" pitchFamily="18" charset="0"/>
              </a:rPr>
              <a:t>удаљена</a:t>
            </a:r>
            <a:r>
              <a:rPr lang="zh-CN" altLang="en-US" sz="1600">
                <a:latin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</a:rPr>
              <a:t>од</a:t>
            </a:r>
            <a:r>
              <a:rPr lang="zh-CN" altLang="en-US" sz="1600">
                <a:latin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</a:rPr>
              <a:t>средње</a:t>
            </a:r>
            <a:r>
              <a:rPr lang="zh-CN" altLang="en-US" sz="1600">
                <a:latin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</a:rPr>
              <a:t>линије</a:t>
            </a:r>
            <a:r>
              <a:rPr lang="zh-CN" altLang="en-US" sz="1600">
                <a:latin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</a:rPr>
              <a:t>вилице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>           </a:t>
            </a:r>
            <a:r>
              <a:rPr lang="zh-CN" altLang="en-US" sz="2000">
                <a:latin typeface="Book Antiqua" pitchFamily="18" charset="0"/>
                <a:sym typeface="SimSun" pitchFamily="2" charset="-122"/>
              </a:rPr>
              <a:t>- </a:t>
            </a:r>
            <a:r>
              <a:rPr lang="en-GB" altLang="en-US" sz="2000">
                <a:latin typeface="Book Antiqua" pitchFamily="18" charset="0"/>
                <a:sym typeface="SimSun" pitchFamily="2" charset="-122"/>
              </a:rPr>
              <a:t>facies occlusalis s. masticatoria</a:t>
            </a:r>
          </a:p>
          <a:p>
            <a:pPr eaLnBrk="0" hangingPunct="0">
              <a:lnSpc>
                <a:spcPct val="150000"/>
              </a:lnSpc>
            </a:pPr>
            <a:endParaRPr lang="zh-CN" altLang="en-US" sz="2000">
              <a:latin typeface="Book Antiqua" pitchFamily="18" charset="0"/>
              <a:sym typeface="SimSun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  <a:sym typeface="SimSun" pitchFamily="2" charset="-122"/>
              </a:rPr>
              <a:t>      </a:t>
            </a:r>
            <a:r>
              <a:rPr lang="en-US" altLang="zh-CN" sz="2000">
                <a:latin typeface="Book Antiqua" pitchFamily="18" charset="0"/>
                <a:sym typeface="SimSun" pitchFamily="2" charset="-122"/>
              </a:rPr>
              <a:t>* </a:t>
            </a:r>
            <a:r>
              <a:rPr lang="en-GB" altLang="zh-CN" sz="2000">
                <a:latin typeface="Book Antiqua" pitchFamily="18" charset="0"/>
                <a:sym typeface="SimSun" pitchFamily="2" charset="-122"/>
              </a:rPr>
              <a:t>facies mesialis </a:t>
            </a:r>
            <a:r>
              <a:rPr lang="en-US" altLang="en-GB" sz="2000">
                <a:latin typeface="Book Antiqua" pitchFamily="18" charset="0"/>
                <a:sym typeface="SimSun" pitchFamily="2" charset="-122"/>
              </a:rPr>
              <a:t>и</a:t>
            </a:r>
            <a:r>
              <a:rPr lang="en-GB" altLang="zh-CN" sz="2000">
                <a:latin typeface="Book Antiqua" pitchFamily="18" charset="0"/>
                <a:sym typeface="SimSun" pitchFamily="2" charset="-122"/>
              </a:rPr>
              <a:t> facies distalis </a:t>
            </a:r>
            <a:r>
              <a:rPr lang="en-US" altLang="en-GB" sz="2000">
                <a:latin typeface="Book Antiqua" pitchFamily="18" charset="0"/>
                <a:sym typeface="SimSun" pitchFamily="2" charset="-122"/>
              </a:rPr>
              <a:t>називају се </a:t>
            </a:r>
            <a:br>
              <a:rPr lang="en-US" altLang="en-GB" sz="2000">
                <a:latin typeface="Book Antiqua" pitchFamily="18" charset="0"/>
                <a:sym typeface="SimSun" pitchFamily="2" charset="-122"/>
              </a:rPr>
            </a:br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</a:t>
            </a:r>
            <a:r>
              <a:rPr lang="en-GB" altLang="en-GB" sz="2000">
                <a:latin typeface="Book Antiqua" pitchFamily="18" charset="0"/>
                <a:sym typeface="SimSun" pitchFamily="2" charset="-122"/>
              </a:rPr>
              <a:t>facies proximalis s. contactus</a:t>
            </a:r>
            <a:r>
              <a:rPr lang="zh-CN" altLang="en-US" sz="2000">
                <a:latin typeface="Book Antiqua" pitchFamily="18" charset="0"/>
                <a:sym typeface="SimSun" pitchFamily="2" charset="-122"/>
              </a:rPr>
              <a:t/>
            </a:r>
            <a:br>
              <a:rPr lang="zh-CN" altLang="en-US" sz="2000">
                <a:latin typeface="Book Antiqua" pitchFamily="18" charset="0"/>
                <a:sym typeface="SimSun" pitchFamily="2" charset="-122"/>
              </a:rPr>
            </a:br>
            <a:r>
              <a:rPr lang="zh-CN" altLang="en-US" sz="2000">
                <a:latin typeface="Book Antiqua" pitchFamily="18" charset="0"/>
              </a:rPr>
              <a:t/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	</a:t>
            </a:r>
          </a:p>
        </p:txBody>
      </p:sp>
      <p:pic>
        <p:nvPicPr>
          <p:cNvPr id="15362" name="Rectangl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9138" y="334963"/>
            <a:ext cx="4048125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5"/>
          <p:cNvPicPr>
            <a:picLocks noChangeAspect="1" noChangeArrowheads="1"/>
          </p:cNvPicPr>
          <p:nvPr/>
        </p:nvPicPr>
        <p:blipFill>
          <a:blip r:embed="rId3" cstate="print"/>
          <a:srcRect l="71301" t="10611" r="4285" b="53331"/>
          <a:stretch>
            <a:fillRect/>
          </a:stretch>
        </p:blipFill>
        <p:spPr bwMode="auto">
          <a:xfrm>
            <a:off x="6786563" y="4643438"/>
            <a:ext cx="1785937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8"/>
          <p:cNvPicPr>
            <a:picLocks noChangeAspect="1" noChangeArrowheads="1"/>
          </p:cNvPicPr>
          <p:nvPr/>
        </p:nvPicPr>
        <p:blipFill>
          <a:blip r:embed="rId3" cstate="print"/>
          <a:srcRect l="71545" t="55144" r="1331" b="9702"/>
          <a:stretch>
            <a:fillRect/>
          </a:stretch>
        </p:blipFill>
        <p:spPr bwMode="auto">
          <a:xfrm>
            <a:off x="6286500" y="2428875"/>
            <a:ext cx="254635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500063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latin typeface="Book Antiqua" pitchFamily="18" charset="0"/>
              </a:rPr>
              <a:t>     </a:t>
            </a:r>
            <a:endParaRPr lang="zh-CN" altLang="en-US" sz="2000" b="1" u="sng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>      </a:t>
            </a:r>
            <a:r>
              <a:rPr lang="en-US" altLang="zh-CN" sz="2000" b="1">
                <a:latin typeface="Book Antiqua" pitchFamily="18" charset="0"/>
              </a:rPr>
              <a:t>П</a:t>
            </a:r>
            <a:r>
              <a:rPr lang="en-US" altLang="en-US" sz="2000" b="1">
                <a:latin typeface="Book Antiqua" pitchFamily="18" charset="0"/>
              </a:rPr>
              <a:t>овршине на круни зуба</a:t>
            </a:r>
            <a:r>
              <a:rPr lang="en-US" altLang="en-US" sz="2000">
                <a:latin typeface="Book Antiqua" pitchFamily="18" charset="0"/>
              </a:rPr>
              <a:t>:</a:t>
            </a:r>
          </a:p>
          <a:p>
            <a:pPr eaLnBrk="0" hangingPunct="0">
              <a:lnSpc>
                <a:spcPct val="150000"/>
              </a:lnSpc>
            </a:pPr>
            <a:endParaRPr lang="en-US" altLang="en-US" sz="2000">
              <a:latin typeface="Book Antiqua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>         </a:t>
            </a:r>
            <a:r>
              <a:rPr lang="en-US" altLang="zh-CN" sz="2000" b="1">
                <a:latin typeface="Book Antiqua" pitchFamily="18" charset="0"/>
              </a:rPr>
              <a:t>Б: БОЧНИ ЗУБИ - показују 5 површина</a:t>
            </a:r>
            <a:r>
              <a:rPr lang="zh-CN" altLang="en-US" sz="2000">
                <a:latin typeface="Book Antiqua" pitchFamily="18" charset="0"/>
              </a:rPr>
              <a:t/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     - facies </a:t>
            </a:r>
            <a:r>
              <a:rPr lang="en-GB" altLang="en-US" sz="2000">
                <a:latin typeface="Book Antiqua" pitchFamily="18" charset="0"/>
              </a:rPr>
              <a:t>buccalis s. facies vestibulars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>           - facies lingualis </a:t>
            </a:r>
            <a:r>
              <a:rPr lang="en-GB" altLang="zh-CN" sz="2000">
                <a:latin typeface="Book Antiqua" pitchFamily="18" charset="0"/>
              </a:rPr>
              <a:t>s. facies oralis; </a:t>
            </a:r>
          </a:p>
          <a:p>
            <a:pPr eaLnBrk="0" hangingPunct="0">
              <a:lnSpc>
                <a:spcPct val="150000"/>
              </a:lnSpc>
            </a:pPr>
            <a:r>
              <a:rPr lang="en-GB" altLang="zh-CN" sz="2000">
                <a:latin typeface="Book Antiqua" pitchFamily="18" charset="0"/>
              </a:rPr>
              <a:t>             </a:t>
            </a:r>
            <a:r>
              <a:rPr lang="en-US" altLang="zh-CN" sz="2000">
                <a:latin typeface="Book Antiqua" pitchFamily="18" charset="0"/>
              </a:rPr>
              <a:t>код горњих зуба назива се </a:t>
            </a:r>
            <a:r>
              <a:rPr lang="en-GB" altLang="zh-CN" sz="2000">
                <a:latin typeface="Book Antiqua" pitchFamily="18" charset="0"/>
              </a:rPr>
              <a:t>facies palatinus</a:t>
            </a:r>
            <a:r>
              <a:rPr lang="zh-CN" altLang="en-US" sz="2000">
                <a:latin typeface="Book Antiqua" pitchFamily="18" charset="0"/>
              </a:rPr>
              <a:t/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     - facies </a:t>
            </a:r>
            <a:r>
              <a:rPr lang="en-GB" altLang="zh-CN" sz="2000">
                <a:latin typeface="Book Antiqua" pitchFamily="18" charset="0"/>
              </a:rPr>
              <a:t>mesiali</a:t>
            </a:r>
            <a:r>
              <a:rPr lang="zh-CN" altLang="en-US" sz="2000">
                <a:latin typeface="Book Antiqua" pitchFamily="18" charset="0"/>
              </a:rPr>
              <a:t>s – </a:t>
            </a:r>
            <a:r>
              <a:rPr lang="sr-Cyrl-CS" altLang="en-US" sz="1600">
                <a:latin typeface="Book Antiqua" pitchFamily="18" charset="0"/>
              </a:rPr>
              <a:t>ближа</a:t>
            </a:r>
            <a:r>
              <a:rPr lang="zh-CN" altLang="en-US" sz="1600">
                <a:latin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</a:rPr>
              <a:t>средњој</a:t>
            </a:r>
            <a:r>
              <a:rPr lang="zh-CN" altLang="en-US" sz="1600">
                <a:latin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</a:rPr>
              <a:t>линији</a:t>
            </a:r>
            <a:r>
              <a:rPr lang="zh-CN" altLang="en-US" sz="1600">
                <a:latin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</a:rPr>
              <a:t>вилице</a:t>
            </a:r>
            <a:r>
              <a:rPr lang="zh-CN" altLang="en-US" sz="2000">
                <a:latin typeface="Book Antiqua" pitchFamily="18" charset="0"/>
              </a:rPr>
              <a:t/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           </a:t>
            </a:r>
            <a:r>
              <a:rPr lang="en-GB" altLang="zh-CN" sz="2000">
                <a:latin typeface="Book Antiqua" pitchFamily="18" charset="0"/>
              </a:rPr>
              <a:t>- facies distalis </a:t>
            </a:r>
            <a:r>
              <a:rPr lang="zh-CN" altLang="en-US" sz="2000">
                <a:latin typeface="Book Antiqua" pitchFamily="18" charset="0"/>
              </a:rPr>
              <a:t> – </a:t>
            </a:r>
            <a:r>
              <a:rPr lang="sr-Cyrl-CS" altLang="en-US" sz="1600">
                <a:latin typeface="Book Antiqua" pitchFamily="18" charset="0"/>
              </a:rPr>
              <a:t>удаљена</a:t>
            </a:r>
            <a:r>
              <a:rPr lang="zh-CN" altLang="en-US" sz="1600">
                <a:latin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</a:rPr>
              <a:t>од</a:t>
            </a:r>
            <a:r>
              <a:rPr lang="zh-CN" altLang="en-US" sz="1600">
                <a:latin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</a:rPr>
              <a:t>средње</a:t>
            </a:r>
            <a:r>
              <a:rPr lang="zh-CN" altLang="en-US" sz="1600">
                <a:latin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</a:rPr>
              <a:t>линије</a:t>
            </a:r>
            <a:r>
              <a:rPr lang="zh-CN" altLang="en-US" sz="1600">
                <a:latin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</a:rPr>
              <a:t>вилице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</a:rPr>
              <a:t>           </a:t>
            </a:r>
            <a:r>
              <a:rPr lang="zh-CN" altLang="en-US" sz="2000">
                <a:latin typeface="Book Antiqua" pitchFamily="18" charset="0"/>
                <a:sym typeface="SimSun" pitchFamily="2" charset="-122"/>
              </a:rPr>
              <a:t>- </a:t>
            </a:r>
            <a:r>
              <a:rPr lang="en-GB" altLang="en-US" sz="2000">
                <a:latin typeface="Book Antiqua" pitchFamily="18" charset="0"/>
                <a:sym typeface="SimSun" pitchFamily="2" charset="-122"/>
              </a:rPr>
              <a:t>facies occlusalis s. masticatoria</a:t>
            </a:r>
          </a:p>
          <a:p>
            <a:pPr eaLnBrk="0" hangingPunct="0">
              <a:lnSpc>
                <a:spcPct val="150000"/>
              </a:lnSpc>
            </a:pPr>
            <a:endParaRPr lang="zh-CN" altLang="en-US" sz="2000">
              <a:latin typeface="Book Antiqua" pitchFamily="18" charset="0"/>
              <a:sym typeface="SimSun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Book Antiqua" pitchFamily="18" charset="0"/>
                <a:sym typeface="SimSun" pitchFamily="2" charset="-122"/>
              </a:rPr>
              <a:t>      </a:t>
            </a:r>
            <a:r>
              <a:rPr lang="en-US" altLang="zh-CN" sz="2000">
                <a:latin typeface="Book Antiqua" pitchFamily="18" charset="0"/>
                <a:sym typeface="SimSun" pitchFamily="2" charset="-122"/>
              </a:rPr>
              <a:t>* </a:t>
            </a:r>
            <a:r>
              <a:rPr lang="en-GB" altLang="zh-CN" sz="2000">
                <a:latin typeface="Book Antiqua" pitchFamily="18" charset="0"/>
                <a:sym typeface="SimSun" pitchFamily="2" charset="-122"/>
              </a:rPr>
              <a:t>facies mesialis </a:t>
            </a:r>
            <a:r>
              <a:rPr lang="en-US" altLang="en-GB" sz="2000">
                <a:latin typeface="Book Antiqua" pitchFamily="18" charset="0"/>
                <a:sym typeface="SimSun" pitchFamily="2" charset="-122"/>
              </a:rPr>
              <a:t>и</a:t>
            </a:r>
            <a:r>
              <a:rPr lang="en-GB" altLang="zh-CN" sz="2000">
                <a:latin typeface="Book Antiqua" pitchFamily="18" charset="0"/>
                <a:sym typeface="SimSun" pitchFamily="2" charset="-122"/>
              </a:rPr>
              <a:t> facies distalis </a:t>
            </a:r>
            <a:r>
              <a:rPr lang="en-US" altLang="en-GB" sz="2000">
                <a:latin typeface="Book Antiqua" pitchFamily="18" charset="0"/>
                <a:sym typeface="SimSun" pitchFamily="2" charset="-122"/>
              </a:rPr>
              <a:t>називају се </a:t>
            </a:r>
            <a:br>
              <a:rPr lang="en-US" altLang="en-GB" sz="2000">
                <a:latin typeface="Book Antiqua" pitchFamily="18" charset="0"/>
                <a:sym typeface="SimSun" pitchFamily="2" charset="-122"/>
              </a:rPr>
            </a:br>
            <a:r>
              <a:rPr lang="en-US" altLang="en-GB" sz="2000">
                <a:latin typeface="Book Antiqua" pitchFamily="18" charset="0"/>
                <a:sym typeface="SimSun" pitchFamily="2" charset="-122"/>
              </a:rPr>
              <a:t>        </a:t>
            </a:r>
            <a:r>
              <a:rPr lang="en-GB" altLang="en-GB" sz="2000">
                <a:latin typeface="Book Antiqua" pitchFamily="18" charset="0"/>
                <a:sym typeface="SimSun" pitchFamily="2" charset="-122"/>
              </a:rPr>
              <a:t>facies proximalis s. contactus</a:t>
            </a:r>
            <a:r>
              <a:rPr lang="zh-CN" altLang="en-US" sz="2000">
                <a:latin typeface="Book Antiqua" pitchFamily="18" charset="0"/>
                <a:sym typeface="SimSun" pitchFamily="2" charset="-122"/>
              </a:rPr>
              <a:t/>
            </a:r>
            <a:br>
              <a:rPr lang="zh-CN" altLang="en-US" sz="2000">
                <a:latin typeface="Book Antiqua" pitchFamily="18" charset="0"/>
                <a:sym typeface="SimSun" pitchFamily="2" charset="-122"/>
              </a:rPr>
            </a:br>
            <a:r>
              <a:rPr lang="zh-CN" altLang="en-US" sz="2000">
                <a:latin typeface="Book Antiqua" pitchFamily="18" charset="0"/>
              </a:rPr>
              <a:t/>
            </a:r>
            <a:br>
              <a:rPr lang="zh-CN" altLang="en-US" sz="2000">
                <a:latin typeface="Book Antiqua" pitchFamily="18" charset="0"/>
              </a:rPr>
            </a:br>
            <a:r>
              <a:rPr lang="zh-CN" altLang="en-US" sz="2000">
                <a:latin typeface="Book Antiqua" pitchFamily="18" charset="0"/>
              </a:rPr>
              <a:t>	</a:t>
            </a:r>
          </a:p>
        </p:txBody>
      </p:sp>
      <p:pic>
        <p:nvPicPr>
          <p:cNvPr id="16386" name="Rectangl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9138" y="334963"/>
            <a:ext cx="4048125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5"/>
          <p:cNvPicPr>
            <a:picLocks noChangeAspect="1" noChangeArrowheads="1"/>
          </p:cNvPicPr>
          <p:nvPr/>
        </p:nvPicPr>
        <p:blipFill>
          <a:blip r:embed="rId3" cstate="print"/>
          <a:srcRect l="71301" t="10611" r="4285" b="53331"/>
          <a:stretch>
            <a:fillRect/>
          </a:stretch>
        </p:blipFill>
        <p:spPr bwMode="auto">
          <a:xfrm>
            <a:off x="6786563" y="4643438"/>
            <a:ext cx="1785937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8"/>
          <p:cNvPicPr>
            <a:picLocks noChangeAspect="1" noChangeArrowheads="1"/>
          </p:cNvPicPr>
          <p:nvPr/>
        </p:nvPicPr>
        <p:blipFill>
          <a:blip r:embed="rId3" cstate="print"/>
          <a:srcRect l="71545" t="55144" r="1331" b="9702"/>
          <a:stretch>
            <a:fillRect/>
          </a:stretch>
        </p:blipFill>
        <p:spPr bwMode="auto">
          <a:xfrm>
            <a:off x="6286500" y="2428875"/>
            <a:ext cx="254635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5"/>
</p:tagLst>
</file>

<file path=ppt/theme/theme1.xml><?xml version="1.0" encoding="utf-8"?>
<a:theme xmlns:a="http://schemas.openxmlformats.org/drawingml/2006/main" name="Aspect">
  <a:themeElements>
    <a:clrScheme name="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57DDA0"/>
      </a:accent2>
      <a:accent3>
        <a:srgbClr val="FFFFFF"/>
      </a:accent3>
      <a:accent4>
        <a:srgbClr val="000000"/>
      </a:accent4>
      <a:accent5>
        <a:srgbClr val="E3D8B9"/>
      </a:accent5>
      <a:accent6>
        <a:srgbClr val="4DC68F"/>
      </a:accent6>
      <a:hlink>
        <a:srgbClr val="410082"/>
      </a:hlink>
      <a:folHlink>
        <a:srgbClr val="932968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spect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57DDA0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4EC891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Aspect">
  <a:themeElements>
    <a:clrScheme name="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57DDA0"/>
      </a:accent2>
      <a:accent3>
        <a:srgbClr val="FFFFFF"/>
      </a:accent3>
      <a:accent4>
        <a:srgbClr val="000000"/>
      </a:accent4>
      <a:accent5>
        <a:srgbClr val="E3D8B9"/>
      </a:accent5>
      <a:accent6>
        <a:srgbClr val="4DC68F"/>
      </a:accent6>
      <a:hlink>
        <a:srgbClr val="410082"/>
      </a:hlink>
      <a:folHlink>
        <a:srgbClr val="932968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Aspect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57DDA0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4EC891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Aspect">
  <a:themeElements>
    <a:clrScheme name="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57DDA0"/>
      </a:accent2>
      <a:accent3>
        <a:srgbClr val="FFFFFF"/>
      </a:accent3>
      <a:accent4>
        <a:srgbClr val="000000"/>
      </a:accent4>
      <a:accent5>
        <a:srgbClr val="E3D8B9"/>
      </a:accent5>
      <a:accent6>
        <a:srgbClr val="4DC68F"/>
      </a:accent6>
      <a:hlink>
        <a:srgbClr val="410082"/>
      </a:hlink>
      <a:folHlink>
        <a:srgbClr val="932968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Aspect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57DDA0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4EC891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Aspect">
  <a:themeElements>
    <a:clrScheme name="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57DDA0"/>
      </a:accent2>
      <a:accent3>
        <a:srgbClr val="FFFFFF"/>
      </a:accent3>
      <a:accent4>
        <a:srgbClr val="000000"/>
      </a:accent4>
      <a:accent5>
        <a:srgbClr val="E3D8B9"/>
      </a:accent5>
      <a:accent6>
        <a:srgbClr val="4DC68F"/>
      </a:accent6>
      <a:hlink>
        <a:srgbClr val="410082"/>
      </a:hlink>
      <a:folHlink>
        <a:srgbClr val="932968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Aspect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57DDA0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4EC891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Aspect">
  <a:themeElements>
    <a:clrScheme name="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57DDA0"/>
      </a:accent2>
      <a:accent3>
        <a:srgbClr val="FFFFFF"/>
      </a:accent3>
      <a:accent4>
        <a:srgbClr val="000000"/>
      </a:accent4>
      <a:accent5>
        <a:srgbClr val="E3D8B9"/>
      </a:accent5>
      <a:accent6>
        <a:srgbClr val="4DC68F"/>
      </a:accent6>
      <a:hlink>
        <a:srgbClr val="410082"/>
      </a:hlink>
      <a:folHlink>
        <a:srgbClr val="932968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Aspect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57DDA0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4EC891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Aspect">
  <a:themeElements>
    <a:clrScheme name="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57DDA0"/>
      </a:accent2>
      <a:accent3>
        <a:srgbClr val="FFFFFF"/>
      </a:accent3>
      <a:accent4>
        <a:srgbClr val="000000"/>
      </a:accent4>
      <a:accent5>
        <a:srgbClr val="E3D8B9"/>
      </a:accent5>
      <a:accent6>
        <a:srgbClr val="4DC68F"/>
      </a:accent6>
      <a:hlink>
        <a:srgbClr val="410082"/>
      </a:hlink>
      <a:folHlink>
        <a:srgbClr val="932968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Aspect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57DDA0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4EC891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4544</TotalTime>
  <Pages>0</Pages>
  <Words>1780</Words>
  <Characters>0</Characters>
  <Application>Microsoft Office PowerPoint</Application>
  <DocSecurity>0</DocSecurity>
  <PresentationFormat>On-screen Show (4:3)</PresentationFormat>
  <Lines>0</Lines>
  <Paragraphs>580</Paragraphs>
  <Slides>57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57</vt:i4>
      </vt:variant>
    </vt:vector>
  </HeadingPairs>
  <TitlesOfParts>
    <vt:vector size="73" baseType="lpstr">
      <vt:lpstr>宋体</vt:lpstr>
      <vt:lpstr>宋体</vt:lpstr>
      <vt:lpstr>Arial</vt:lpstr>
      <vt:lpstr>Book Antiqua</vt:lpstr>
      <vt:lpstr>Calibri</vt:lpstr>
      <vt:lpstr>Tahoma</vt:lpstr>
      <vt:lpstr>Times New Roman</vt:lpstr>
      <vt:lpstr>Verdana</vt:lpstr>
      <vt:lpstr>Wingdings</vt:lpstr>
      <vt:lpstr>Wingdings 2</vt:lpstr>
      <vt:lpstr>Aspect</vt:lpstr>
      <vt:lpstr>1_Aspect</vt:lpstr>
      <vt:lpstr>2_Aspect</vt:lpstr>
      <vt:lpstr>3_Aspect</vt:lpstr>
      <vt:lpstr>4_Aspect</vt:lpstr>
      <vt:lpstr>3_Aspect</vt:lpstr>
      <vt:lpstr>Факултет медицинских наука Универзитет у Крагујевцу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Денталне структуре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Пулпа зуба </vt:lpstr>
      <vt:lpstr>PowerPoint Presentation</vt:lpstr>
      <vt:lpstr>PowerPoint Presentation</vt:lpstr>
      <vt:lpstr>Физиологија пулпе </vt:lpstr>
      <vt:lpstr>PowerPoint Presentation</vt:lpstr>
      <vt:lpstr>PowerPoint Presentation</vt:lpstr>
      <vt:lpstr>PowerPoint Presentation</vt:lpstr>
    </vt:vector>
  </TitlesOfParts>
  <Company>TOSHIBA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Vista</dc:creator>
  <cp:lastModifiedBy>Macuzic</cp:lastModifiedBy>
  <cp:revision>260</cp:revision>
  <dcterms:created xsi:type="dcterms:W3CDTF">2010-03-27T11:08:00Z</dcterms:created>
  <dcterms:modified xsi:type="dcterms:W3CDTF">2022-11-03T06:20:47Z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1033-10.1.0.5783</vt:lpwstr>
  </property>
</Properties>
</file>